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57" r:id="rId3"/>
    <p:sldId id="331" r:id="rId4"/>
    <p:sldId id="332" r:id="rId5"/>
    <p:sldId id="337" r:id="rId6"/>
    <p:sldId id="339" r:id="rId7"/>
    <p:sldId id="340" r:id="rId8"/>
    <p:sldId id="368" r:id="rId9"/>
    <p:sldId id="363" r:id="rId10"/>
    <p:sldId id="366" r:id="rId11"/>
    <p:sldId id="333" r:id="rId12"/>
    <p:sldId id="342" r:id="rId13"/>
    <p:sldId id="347" r:id="rId14"/>
    <p:sldId id="348" r:id="rId15"/>
    <p:sldId id="349" r:id="rId16"/>
    <p:sldId id="350" r:id="rId17"/>
    <p:sldId id="353" r:id="rId18"/>
    <p:sldId id="369" r:id="rId19"/>
    <p:sldId id="355" r:id="rId20"/>
    <p:sldId id="364" r:id="rId21"/>
    <p:sldId id="367" r:id="rId22"/>
    <p:sldId id="343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05" r:id="rId31"/>
    <p:sldId id="287" r:id="rId32"/>
    <p:sldId id="284" r:id="rId33"/>
    <p:sldId id="288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GfbebLDkrh5ZFS5t9yMqtQiFA7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a Vallejo" initials="" lastIdx="4" clrIdx="0"/>
  <p:cmAuthor id="1" name="Paola Andrea Vallejo Correa" initials="PAVC" lastIdx="2" clrIdx="1">
    <p:extLst>
      <p:ext uri="{19B8F6BF-5375-455C-9EA6-DF929625EA0E}">
        <p15:presenceInfo xmlns:p15="http://schemas.microsoft.com/office/powerpoint/2012/main" userId="S-1-5-21-1319918816-2133870172-1244796221-52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1E1"/>
    <a:srgbClr val="FB9815"/>
    <a:srgbClr val="FAAD15"/>
    <a:srgbClr val="D85C90"/>
    <a:srgbClr val="FE963D"/>
    <a:srgbClr val="F7B224"/>
    <a:srgbClr val="FA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388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153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65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394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375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2940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1" y="-73970"/>
            <a:ext cx="12191999" cy="6931969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-5192" y="-50800"/>
            <a:ext cx="12197192" cy="68580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3048001" y="3119341"/>
            <a:ext cx="8986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48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Pensamiento Computacional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10739888" y="4459472"/>
            <a:ext cx="1166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2023</a:t>
            </a: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4114800" y="1788503"/>
            <a:ext cx="7609160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21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 userDrawn="1"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 booleanas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de comparación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lógicos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 booleanas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de comparación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lógicos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35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 booleanas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de comparación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lógicos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8246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4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 booleanas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de comparación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lógicos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1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5 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510553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326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135431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1860674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677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 booleanas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485552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de comparación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494505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29517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Operadores lógicos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8;p33"/>
          <p:cNvSpPr/>
          <p:nvPr/>
        </p:nvSpPr>
        <p:spPr>
          <a:xfrm>
            <a:off x="10882" y="5739712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7;p33"/>
          <p:cNvSpPr/>
          <p:nvPr/>
        </p:nvSpPr>
        <p:spPr>
          <a:xfrm>
            <a:off x="10882" y="5089833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ráfico 11">
            <a:extLst>
              <a:ext uri="{FF2B5EF4-FFF2-40B4-BE49-F238E27FC236}">
                <a16:creationId xmlns:a16="http://schemas.microsoft.com/office/drawing/2014/main" id="{D88712F2-2C89-412E-A24E-AA2B1E304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jercicioFi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EJERCICIO FINAL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4579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D2699A-DE0A-4825-8DB2-9F0E8B5DBA36}"/>
              </a:ext>
            </a:extLst>
          </p:cNvPr>
          <p:cNvSpPr/>
          <p:nvPr/>
        </p:nvSpPr>
        <p:spPr>
          <a:xfrm>
            <a:off x="2298607" y="2619419"/>
            <a:ext cx="5005387" cy="2286000"/>
          </a:xfrm>
          <a:prstGeom prst="rect">
            <a:avLst/>
          </a:prstGeom>
          <a:solidFill>
            <a:srgbClr val="02C9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FE8117D-8F35-423F-A08F-B39513EE78F8}"/>
              </a:ext>
            </a:extLst>
          </p:cNvPr>
          <p:cNvSpPr txBox="1"/>
          <p:nvPr/>
        </p:nvSpPr>
        <p:spPr>
          <a:xfrm>
            <a:off x="2587928" y="2941845"/>
            <a:ext cx="44267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buClr>
                <a:schemeClr val="bg1"/>
              </a:buClr>
              <a:defRPr/>
            </a:pPr>
            <a:r>
              <a:rPr lang="es-ES" sz="2000" dirty="0" err="1">
                <a:solidFill>
                  <a:srgbClr val="7F7F7F"/>
                </a:solidFill>
              </a:rPr>
              <a:t>Lorem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dolor </a:t>
            </a:r>
            <a:r>
              <a:rPr lang="es-ES" sz="2000" dirty="0" err="1">
                <a:solidFill>
                  <a:srgbClr val="7F7F7F"/>
                </a:solidFill>
              </a:rPr>
              <a:t>sit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amet</a:t>
            </a:r>
            <a:r>
              <a:rPr lang="es-ES" sz="2000" dirty="0">
                <a:solidFill>
                  <a:srgbClr val="7F7F7F"/>
                </a:solidFill>
              </a:rPr>
              <a:t>, </a:t>
            </a:r>
            <a:r>
              <a:rPr lang="es-ES" sz="2000" dirty="0" err="1">
                <a:solidFill>
                  <a:srgbClr val="7F7F7F"/>
                </a:solidFill>
              </a:rPr>
              <a:t>consectetur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adipiscing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elit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  <a:r>
              <a:rPr lang="es-ES" sz="2000" dirty="0" err="1">
                <a:solidFill>
                  <a:srgbClr val="7F7F7F"/>
                </a:solidFill>
              </a:rPr>
              <a:t>Integer</a:t>
            </a:r>
            <a:r>
              <a:rPr lang="es-ES" sz="2000" dirty="0">
                <a:solidFill>
                  <a:srgbClr val="7F7F7F"/>
                </a:solidFill>
              </a:rPr>
              <a:t> et </a:t>
            </a:r>
            <a:r>
              <a:rPr lang="es-ES" sz="2000" dirty="0" err="1">
                <a:solidFill>
                  <a:srgbClr val="7F7F7F"/>
                </a:solidFill>
              </a:rPr>
              <a:t>faucibus</a:t>
            </a:r>
            <a:r>
              <a:rPr lang="es-ES" sz="2000" dirty="0">
                <a:solidFill>
                  <a:srgbClr val="7F7F7F"/>
                </a:solidFill>
              </a:rPr>
              <a:t> odio. Quisque et ante </a:t>
            </a:r>
            <a:r>
              <a:rPr lang="es-ES" sz="2000" dirty="0" err="1">
                <a:solidFill>
                  <a:srgbClr val="7F7F7F"/>
                </a:solidFill>
              </a:rPr>
              <a:t>eu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ipsum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dictum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pretium</a:t>
            </a:r>
            <a:r>
              <a:rPr lang="es-ES" sz="2000" dirty="0">
                <a:solidFill>
                  <a:srgbClr val="7F7F7F"/>
                </a:solidFill>
              </a:rPr>
              <a:t> id </a:t>
            </a:r>
            <a:r>
              <a:rPr lang="es-ES" sz="2000" dirty="0" err="1">
                <a:solidFill>
                  <a:srgbClr val="7F7F7F"/>
                </a:solidFill>
              </a:rPr>
              <a:t>finibus</a:t>
            </a:r>
            <a:r>
              <a:rPr lang="es-ES" sz="2000" dirty="0">
                <a:solidFill>
                  <a:srgbClr val="7F7F7F"/>
                </a:solidFill>
              </a:rPr>
              <a:t> odio. </a:t>
            </a:r>
            <a:r>
              <a:rPr lang="es-ES" sz="2000" dirty="0" err="1">
                <a:solidFill>
                  <a:srgbClr val="7F7F7F"/>
                </a:solidFill>
              </a:rPr>
              <a:t>Donec</a:t>
            </a:r>
            <a:r>
              <a:rPr lang="es-ES" sz="2000" dirty="0">
                <a:solidFill>
                  <a:srgbClr val="7F7F7F"/>
                </a:solidFill>
              </a:rPr>
              <a:t> vitae </a:t>
            </a:r>
            <a:r>
              <a:rPr lang="es-ES" sz="2000" dirty="0" err="1">
                <a:solidFill>
                  <a:srgbClr val="7F7F7F"/>
                </a:solidFill>
              </a:rPr>
              <a:t>nibh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semper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est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luctus</a:t>
            </a:r>
            <a:r>
              <a:rPr lang="es-ES" sz="2000" dirty="0">
                <a:solidFill>
                  <a:srgbClr val="7F7F7F"/>
                </a:solidFill>
              </a:rPr>
              <a:t> </a:t>
            </a:r>
            <a:r>
              <a:rPr lang="es-ES" sz="2000" dirty="0" err="1">
                <a:solidFill>
                  <a:srgbClr val="7F7F7F"/>
                </a:solidFill>
              </a:rPr>
              <a:t>vulputate</a:t>
            </a:r>
            <a:r>
              <a:rPr lang="es-ES" sz="2000" dirty="0">
                <a:solidFill>
                  <a:srgbClr val="7F7F7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330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  <p:pic>
        <p:nvPicPr>
          <p:cNvPr id="11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3" name="Google Shape;41;p33"/>
          <p:cNvSpPr txBox="1">
            <a:spLocks noGrp="1"/>
          </p:cNvSpPr>
          <p:nvPr>
            <p:ph type="body" idx="1" hasCustomPrompt="1"/>
          </p:nvPr>
        </p:nvSpPr>
        <p:spPr>
          <a:xfrm>
            <a:off x="2819400" y="2722909"/>
            <a:ext cx="8934496" cy="148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76200" lvl="0" indent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8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SEPARADOR</a:t>
            </a:r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94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apitulem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RECAPITULEMOS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27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">
    <p:bg>
      <p:bgPr>
        <a:solidFill>
          <a:srgbClr val="7F7F7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592" y="-1689100"/>
            <a:ext cx="7648891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Mnecación</a:t>
            </a:r>
            <a:endParaRPr lang="es-CO" sz="900" dirty="0">
              <a:solidFill>
                <a:schemeClr val="bg1"/>
              </a:solidFill>
            </a:endParaRP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301" y="4055585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baseline="0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REFERENCIAS</a:t>
            </a:r>
            <a:endParaRPr dirty="0"/>
          </a:p>
        </p:txBody>
      </p:sp>
      <p:sp>
        <p:nvSpPr>
          <p:cNvPr id="1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2057401"/>
            <a:ext cx="9666016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Google Shape;41;p33"/>
          <p:cNvSpPr txBox="1">
            <a:spLocks noGrp="1"/>
          </p:cNvSpPr>
          <p:nvPr>
            <p:ph type="body" idx="12" hasCustomPrompt="1"/>
          </p:nvPr>
        </p:nvSpPr>
        <p:spPr>
          <a:xfrm>
            <a:off x="2076994" y="1370695"/>
            <a:ext cx="9666016" cy="5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None/>
              <a:defRPr sz="2500" b="0" i="1" baseline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r>
              <a:rPr lang="es-CO" dirty="0"/>
              <a:t>Material elaborado por: Daniel Correa – Paola Vallejo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40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A5F3A245-A1F9-4A5B-8A86-780845E9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72829B-FCDA-43E4-9B63-B4AC88469ACE}"/>
              </a:ext>
            </a:extLst>
          </p:cNvPr>
          <p:cNvSpPr txBox="1"/>
          <p:nvPr/>
        </p:nvSpPr>
        <p:spPr>
          <a:xfrm>
            <a:off x="442914" y="4306260"/>
            <a:ext cx="5829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600" b="1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E21F91-9CD8-45F8-8EE6-36309EE3AF6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936407D-25E2-4917-A6B9-D0CDF493D1CA}"/>
              </a:ext>
            </a:extLst>
          </p:cNvPr>
          <p:cNvSpPr/>
          <p:nvPr/>
        </p:nvSpPr>
        <p:spPr>
          <a:xfrm>
            <a:off x="442914" y="4433865"/>
            <a:ext cx="5829300" cy="1314450"/>
          </a:xfrm>
          <a:prstGeom prst="rect">
            <a:avLst/>
          </a:prstGeom>
          <a:noFill/>
          <a:ln w="22225">
            <a:solidFill>
              <a:srgbClr val="02C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6">
            <a:extLst>
              <a:ext uri="{FF2B5EF4-FFF2-40B4-BE49-F238E27FC236}">
                <a16:creationId xmlns:a16="http://schemas.microsoft.com/office/drawing/2014/main" id="{EED147EE-E3C8-45A1-A7EA-4A18FF84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3826" y="5091090"/>
            <a:ext cx="6108174" cy="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361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Diapositiva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20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>
            <a:spLocks noGrp="1"/>
          </p:cNvSpPr>
          <p:nvPr>
            <p:ph type="title"/>
          </p:nvPr>
        </p:nvSpPr>
        <p:spPr>
          <a:xfrm>
            <a:off x="1724297" y="274321"/>
            <a:ext cx="10018713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"/>
          </p:nvPr>
        </p:nvSpPr>
        <p:spPr>
          <a:xfrm>
            <a:off x="1724297" y="1410789"/>
            <a:ext cx="10018713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95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50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 txBox="1"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1640833" y="6492875"/>
            <a:ext cx="551167" cy="365125"/>
          </a:xfrm>
          <a:prstGeom prst="rect">
            <a:avLst/>
          </a:prstGeom>
          <a:gradFill>
            <a:gsLst>
              <a:gs pos="0">
                <a:srgbClr val="AEAEAE"/>
              </a:gs>
              <a:gs pos="100000">
                <a:srgbClr val="6F6F6F"/>
              </a:gs>
            </a:gsLst>
            <a:lin ang="5400000" scaled="0"/>
          </a:gradFill>
          <a:ln w="9525" cap="rnd" cmpd="sng">
            <a:solidFill>
              <a:srgbClr val="A8A8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54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9948" y="583259"/>
            <a:ext cx="4923509" cy="724989"/>
          </a:xfrm>
        </p:spPr>
        <p:txBody>
          <a:bodyPr/>
          <a:lstStyle>
            <a:lvl1pPr algn="ctr">
              <a:defRPr sz="60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09947" y="1624765"/>
            <a:ext cx="10018713" cy="44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21970" lvl="0" indent="-5143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36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12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59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75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190" y="899777"/>
            <a:ext cx="6108174" cy="91951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9888" y="6066411"/>
            <a:ext cx="1188588" cy="5048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352425" y="6553199"/>
            <a:ext cx="2533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solidFill>
                  <a:schemeClr val="bg1"/>
                </a:solidFill>
              </a:rPr>
              <a:t>Vigilada </a:t>
            </a:r>
            <a:r>
              <a:rPr lang="es-CO" sz="900" dirty="0" err="1">
                <a:solidFill>
                  <a:schemeClr val="bg1"/>
                </a:solidFill>
              </a:rPr>
              <a:t>Mineducación</a:t>
            </a:r>
            <a:endParaRPr lang="es-C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10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3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00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Google Shape;43;p33"/>
          <p:cNvSpPr/>
          <p:nvPr/>
        </p:nvSpPr>
        <p:spPr>
          <a:xfrm>
            <a:off x="0" y="22961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 </a:t>
            </a:r>
            <a:b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4;p33"/>
          <p:cNvSpPr/>
          <p:nvPr/>
        </p:nvSpPr>
        <p:spPr>
          <a:xfrm>
            <a:off x="0" y="29459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;p33"/>
          <p:cNvSpPr/>
          <p:nvPr/>
        </p:nvSpPr>
        <p:spPr>
          <a:xfrm>
            <a:off x="0" y="31125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Sección </a:t>
            </a:r>
            <a:r>
              <a:rPr lang="es-CO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7624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7;p33"/>
          <p:cNvSpPr/>
          <p:nvPr/>
        </p:nvSpPr>
        <p:spPr>
          <a:xfrm>
            <a:off x="0" y="39209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Condicionales anidados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5708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pic>
        <p:nvPicPr>
          <p:cNvPr id="14" name="Gráfico 11">
            <a:extLst>
              <a:ext uri="{FF2B5EF4-FFF2-40B4-BE49-F238E27FC236}">
                <a16:creationId xmlns:a16="http://schemas.microsoft.com/office/drawing/2014/main" id="{5DCCAEF9-2F14-419C-88B2-DA5C937F7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-42185" y="-1115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1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2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3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 3 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7B3CDB48-DCBE-4C96-96CD-319BFEF3F5D1}"/>
              </a:ext>
            </a:extLst>
          </p:cNvPr>
          <p:cNvSpPr/>
          <p:nvPr/>
        </p:nvSpPr>
        <p:spPr>
          <a:xfrm>
            <a:off x="-9526" y="0"/>
            <a:ext cx="156754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E0E0E0"/>
              </a:gs>
              <a:gs pos="67000">
                <a:srgbClr val="C8C8C8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2076994" y="222069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>
                <a:solidFill>
                  <a:srgbClr val="009BA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  <p:sp>
        <p:nvSpPr>
          <p:cNvPr id="19" name="Google Shape;41;p33"/>
          <p:cNvSpPr txBox="1">
            <a:spLocks noGrp="1"/>
          </p:cNvSpPr>
          <p:nvPr>
            <p:ph type="body" idx="1"/>
          </p:nvPr>
        </p:nvSpPr>
        <p:spPr>
          <a:xfrm>
            <a:off x="2076994" y="1410789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1" name="Google Shape;44;p33"/>
          <p:cNvSpPr/>
          <p:nvPr/>
        </p:nvSpPr>
        <p:spPr>
          <a:xfrm>
            <a:off x="0" y="2793586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;p33"/>
          <p:cNvSpPr/>
          <p:nvPr/>
        </p:nvSpPr>
        <p:spPr>
          <a:xfrm>
            <a:off x="0" y="361001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8;p33"/>
          <p:cNvSpPr/>
          <p:nvPr/>
        </p:nvSpPr>
        <p:spPr>
          <a:xfrm>
            <a:off x="0" y="4418464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8;p32">
            <a:extLst>
              <a:ext uri="{FF2B5EF4-FFF2-40B4-BE49-F238E27FC236}">
                <a16:creationId xmlns:a16="http://schemas.microsoft.com/office/drawing/2014/main" id="{3BADBE63-7757-4E76-8885-C6A2C7D40C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14226" y="6537426"/>
            <a:ext cx="471056" cy="309420"/>
          </a:xfrm>
          <a:prstGeom prst="rect">
            <a:avLst/>
          </a:prstGeom>
          <a:noFill/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43;p33"/>
          <p:cNvSpPr/>
          <p:nvPr/>
        </p:nvSpPr>
        <p:spPr>
          <a:xfrm>
            <a:off x="0" y="2143707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5;p33"/>
          <p:cNvSpPr/>
          <p:nvPr/>
        </p:nvSpPr>
        <p:spPr>
          <a:xfrm>
            <a:off x="0" y="296014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7;p33"/>
          <p:cNvSpPr/>
          <p:nvPr/>
        </p:nvSpPr>
        <p:spPr>
          <a:xfrm>
            <a:off x="0" y="3768585"/>
            <a:ext cx="1567543" cy="649879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8;p33"/>
          <p:cNvSpPr/>
          <p:nvPr/>
        </p:nvSpPr>
        <p:spPr>
          <a:xfrm>
            <a:off x="0" y="5228089"/>
            <a:ext cx="1567543" cy="45719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;p33"/>
          <p:cNvSpPr/>
          <p:nvPr/>
        </p:nvSpPr>
        <p:spPr>
          <a:xfrm>
            <a:off x="0" y="4578210"/>
            <a:ext cx="1567543" cy="649879"/>
          </a:xfrm>
          <a:prstGeom prst="rect">
            <a:avLst/>
          </a:prstGeom>
          <a:solidFill>
            <a:srgbClr val="009B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Tema 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ráfico 11">
            <a:extLst>
              <a:ext uri="{FF2B5EF4-FFF2-40B4-BE49-F238E27FC236}">
                <a16:creationId xmlns:a16="http://schemas.microsoft.com/office/drawing/2014/main" id="{01917929-CAC9-4C23-BB91-8827BDA2C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702"/>
                    </a14:imgEffect>
                    <a14:imgEffect>
                      <a14:saturation sat="133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r="84162"/>
          <a:stretch/>
        </p:blipFill>
        <p:spPr>
          <a:xfrm>
            <a:off x="210" y="5304"/>
            <a:ext cx="1590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3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598729" y="6492875"/>
            <a:ext cx="59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CO" sz="6600" dirty="0"/>
              <a:t>Condicionales – Múltiples</a:t>
            </a:r>
            <a:endParaRPr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CDFDD-1646-4357-893A-F6D9ACC8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Solución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538DFC-1D0A-4503-9C06-E17E19341A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E48E0F-9CF0-45B8-82A0-77A9779E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71" y="1776411"/>
            <a:ext cx="8280276" cy="3387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E30391-7E9F-4333-B6DF-60D3C4FA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24" y="4750948"/>
            <a:ext cx="5384069" cy="10553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872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Condicional </a:t>
            </a:r>
            <a:r>
              <a:rPr lang="es-ES" dirty="0" err="1"/>
              <a:t>if-then-else</a:t>
            </a:r>
            <a:endParaRPr lang="es-ES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Sección </a:t>
            </a:r>
            <a:r>
              <a:rPr lang="es-ES" b="1" dirty="0" err="1"/>
              <a:t>elif</a:t>
            </a:r>
            <a:endParaRPr lang="es-ES" b="1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Condicionales anidados</a:t>
            </a:r>
          </a:p>
        </p:txBody>
      </p:sp>
    </p:spTree>
    <p:extLst>
      <p:ext uri="{BB962C8B-B14F-4D97-AF65-F5344CB8AC3E}">
        <p14:creationId xmlns:p14="http://schemas.microsoft.com/office/powerpoint/2010/main" val="11459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DC5A77-6364-476B-AF26-6737B4EC0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F347515C-37DE-432F-9C1A-5CDA9406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Sección </a:t>
            </a:r>
            <a:r>
              <a:rPr lang="es-CO" i="1" dirty="0" err="1"/>
              <a:t>elif</a:t>
            </a:r>
            <a:endParaRPr lang="es-CO" i="1" dirty="0"/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70813DF6-E3E5-4021-BAEC-47A70E50C332}"/>
              </a:ext>
            </a:extLst>
          </p:cNvPr>
          <p:cNvSpPr txBox="1">
            <a:spLocks/>
          </p:cNvSpPr>
          <p:nvPr/>
        </p:nvSpPr>
        <p:spPr>
          <a:xfrm>
            <a:off x="2076994" y="1204313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800" dirty="0"/>
              <a:t>Un condicional sólo puede tener una sección </a:t>
            </a:r>
            <a:r>
              <a:rPr lang="es-CO" sz="1800" i="1" dirty="0" err="1"/>
              <a:t>if</a:t>
            </a:r>
            <a:r>
              <a:rPr lang="es-CO" sz="1800" i="1" dirty="0"/>
              <a:t> </a:t>
            </a:r>
            <a:r>
              <a:rPr lang="es-CO" sz="1800" dirty="0"/>
              <a:t>y una sección </a:t>
            </a:r>
            <a:r>
              <a:rPr lang="es-CO" sz="1800" i="1" dirty="0" err="1"/>
              <a:t>else</a:t>
            </a:r>
            <a:r>
              <a:rPr lang="es-CO" sz="1800" dirty="0"/>
              <a:t>. Sin embargo, un condicional puede opcionalmente ampliarse con el uso de una o varias secciones </a:t>
            </a:r>
            <a:r>
              <a:rPr lang="es-CO" sz="1800" b="1" i="1" dirty="0" err="1"/>
              <a:t>elif</a:t>
            </a:r>
            <a:r>
              <a:rPr lang="es-CO" sz="1800" dirty="0"/>
              <a:t>.</a:t>
            </a:r>
          </a:p>
          <a:p>
            <a:pPr algn="just"/>
            <a:endParaRPr lang="es-CO" sz="1800" dirty="0"/>
          </a:p>
          <a:p>
            <a:pPr algn="just"/>
            <a:r>
              <a:rPr lang="es-CO" sz="1800" dirty="0"/>
              <a:t>La sección</a:t>
            </a:r>
            <a:r>
              <a:rPr lang="es-CO" sz="1800" i="1" dirty="0"/>
              <a:t> </a:t>
            </a:r>
            <a:r>
              <a:rPr lang="es-CO" sz="1800" i="1" dirty="0" err="1"/>
              <a:t>elif</a:t>
            </a:r>
            <a:r>
              <a:rPr lang="es-CO" sz="1800" i="1" dirty="0"/>
              <a:t> </a:t>
            </a:r>
            <a:r>
              <a:rPr lang="es-CO" sz="1800" dirty="0"/>
              <a:t>solo puede colocarse justo después de la sección </a:t>
            </a:r>
            <a:r>
              <a:rPr lang="es-CO" sz="1800" i="1" dirty="0" err="1"/>
              <a:t>if</a:t>
            </a:r>
            <a:r>
              <a:rPr lang="es-CO" sz="1800" dirty="0"/>
              <a:t>, o de otra sección </a:t>
            </a:r>
            <a:r>
              <a:rPr lang="es-CO" sz="1800" i="1" dirty="0" err="1"/>
              <a:t>elif</a:t>
            </a:r>
            <a:r>
              <a:rPr lang="es-CO" sz="1800" dirty="0"/>
              <a:t>. </a:t>
            </a:r>
          </a:p>
          <a:p>
            <a:pPr algn="just"/>
            <a:endParaRPr lang="es-CO" sz="1800" dirty="0"/>
          </a:p>
          <a:p>
            <a:pPr algn="just"/>
            <a:r>
              <a:rPr lang="es-CO" sz="1800" dirty="0"/>
              <a:t>La sección </a:t>
            </a:r>
            <a:r>
              <a:rPr lang="es-CO" sz="1800" i="1" dirty="0" err="1"/>
              <a:t>elif</a:t>
            </a:r>
            <a:r>
              <a:rPr lang="es-CO" sz="1800" dirty="0"/>
              <a:t> (que es la versión abreviada de </a:t>
            </a:r>
            <a:r>
              <a:rPr lang="es-CO" sz="1800" i="1" dirty="0" err="1"/>
              <a:t>else</a:t>
            </a:r>
            <a:r>
              <a:rPr lang="es-CO" sz="1800" i="1" dirty="0"/>
              <a:t> </a:t>
            </a:r>
            <a:r>
              <a:rPr lang="es-CO" sz="1800" i="1" dirty="0" err="1"/>
              <a:t>if</a:t>
            </a:r>
            <a:r>
              <a:rPr lang="es-CO" sz="1800" dirty="0"/>
              <a:t>), significa en español “de lo contrario, si”. </a:t>
            </a:r>
            <a:r>
              <a:rPr lang="es-CO" sz="1800" b="1" dirty="0"/>
              <a:t>Esta sección permite definir una condición adicional que es evaluada sólo si todas las condiciones anteriores fueron falsas</a:t>
            </a:r>
            <a:r>
              <a:rPr lang="es-CO" sz="1800" dirty="0"/>
              <a:t>, y además define en su cuerpo un conjunto de instrucciones que serán ejecutadas si la condición del </a:t>
            </a:r>
            <a:r>
              <a:rPr lang="es-CO" sz="1800" dirty="0" err="1"/>
              <a:t>elif</a:t>
            </a:r>
            <a:r>
              <a:rPr lang="es-CO" sz="1800" dirty="0"/>
              <a:t> se evalúa como verdadera.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CO" sz="2000" dirty="0"/>
          </a:p>
          <a:p>
            <a:pPr algn="just"/>
            <a:endParaRPr lang="es-CO" sz="2000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1631E7B4-8E8D-4F82-A943-56E6FE30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239" y="3870867"/>
            <a:ext cx="4629525" cy="30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4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ACD3C4-9BE3-4F5E-AE73-214AC5A59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D4831C9-1BCF-4E59-BABF-5A8CB9C2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69316"/>
            <a:ext cx="9666016" cy="1018902"/>
          </a:xfrm>
        </p:spPr>
        <p:txBody>
          <a:bodyPr/>
          <a:lstStyle/>
          <a:p>
            <a:r>
              <a:rPr lang="en-US" dirty="0" err="1"/>
              <a:t>Sección</a:t>
            </a:r>
            <a:r>
              <a:rPr lang="en-US" dirty="0"/>
              <a:t> </a:t>
            </a:r>
            <a:r>
              <a:rPr lang="en-US" i="1" dirty="0" err="1"/>
              <a:t>elif</a:t>
            </a:r>
            <a:endParaRPr lang="es-CO" i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E726EC4-AD1A-41CE-AE76-A756085AF868}"/>
              </a:ext>
            </a:extLst>
          </p:cNvPr>
          <p:cNvSpPr txBox="1">
            <a:spLocks/>
          </p:cNvSpPr>
          <p:nvPr/>
        </p:nvSpPr>
        <p:spPr>
          <a:xfrm>
            <a:off x="1936955" y="1111607"/>
            <a:ext cx="5820698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just">
              <a:buNone/>
            </a:pPr>
            <a:r>
              <a:rPr lang="es-ES" sz="1800" dirty="0"/>
              <a:t>La sección </a:t>
            </a:r>
            <a:r>
              <a:rPr lang="es-ES" sz="1800" i="1" dirty="0" err="1"/>
              <a:t>elif</a:t>
            </a:r>
            <a:r>
              <a:rPr lang="es-ES" sz="1800" dirty="0"/>
              <a:t> se compone de las siguientes partes:</a:t>
            </a:r>
          </a:p>
          <a:p>
            <a:pPr marL="76200" indent="0" algn="just">
              <a:buNone/>
            </a:pPr>
            <a:endParaRPr lang="es-ES" sz="1800" dirty="0"/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s-ES" sz="1800" dirty="0"/>
              <a:t>Se utiliza la palabra reservada de Python </a:t>
            </a:r>
            <a:r>
              <a:rPr lang="es-ES" sz="1800" b="1" i="1" dirty="0" err="1"/>
              <a:t>elif</a:t>
            </a:r>
            <a:r>
              <a:rPr lang="es-ES" sz="1800" dirty="0"/>
              <a:t> (debe colocarse luego de un </a:t>
            </a:r>
            <a:r>
              <a:rPr lang="es-ES" sz="1800" i="1" dirty="0" err="1"/>
              <a:t>if</a:t>
            </a:r>
            <a:r>
              <a:rPr lang="es-ES" sz="1800" dirty="0"/>
              <a:t> o de otro </a:t>
            </a:r>
            <a:r>
              <a:rPr lang="es-ES" sz="1800" i="1" dirty="0" err="1"/>
              <a:t>elif</a:t>
            </a:r>
            <a:r>
              <a:rPr lang="es-ES" sz="1800" dirty="0"/>
              <a:t>).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endParaRPr lang="es-ES" sz="1800" dirty="0"/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define una condición o expresión </a:t>
            </a:r>
            <a:r>
              <a:rPr lang="es-ES" sz="1800" dirty="0"/>
              <a:t>que debe evaluar a un valor booleano. </a:t>
            </a:r>
            <a:r>
              <a:rPr lang="es-ES" sz="1800" b="1" dirty="0"/>
              <a:t>Esta condición solo se evaluará si todas las condiciones anteriores fueron evaluadas como falsas.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endParaRPr lang="es-ES" sz="1800" b="1" dirty="0"/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agregan dos puntos </a:t>
            </a:r>
            <a:r>
              <a:rPr lang="es-ES" sz="1800" dirty="0"/>
              <a:t>(:).</a:t>
            </a:r>
          </a:p>
          <a:p>
            <a:pPr marL="533400" indent="-457200" algn="just">
              <a:buSzPct val="100000"/>
              <a:buFont typeface="+mj-lt"/>
              <a:buAutoNum type="arabicPeriod"/>
            </a:pPr>
            <a:endParaRPr lang="es-ES" sz="1800" dirty="0"/>
          </a:p>
          <a:p>
            <a:pPr marL="533400" indent="-457200" algn="just"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coloca la instrucción (o instrucciones) que se ejecutarían si la condición del </a:t>
            </a:r>
            <a:r>
              <a:rPr lang="es-ES" sz="1800" b="1" i="1" dirty="0" err="1"/>
              <a:t>elif</a:t>
            </a:r>
            <a:r>
              <a:rPr lang="es-ES" sz="1800" b="1" dirty="0"/>
              <a:t> se evalúa a </a:t>
            </a:r>
            <a:r>
              <a:rPr lang="es-ES" sz="1800" b="1" i="1" dirty="0"/>
              <a:t>True</a:t>
            </a:r>
            <a:r>
              <a:rPr lang="es-ES" sz="1800" dirty="0"/>
              <a:t>. Esa instrucción (o instrucciones) </a:t>
            </a:r>
            <a:r>
              <a:rPr lang="es-ES" sz="1800" b="1" dirty="0"/>
              <a:t>se deben colocar como bloques de código </a:t>
            </a:r>
            <a:r>
              <a:rPr lang="es-ES" sz="1800" b="1" dirty="0" err="1"/>
              <a:t>indentados</a:t>
            </a:r>
            <a:r>
              <a:rPr lang="es-ES" sz="1800" dirty="0"/>
              <a:t>. Es decir, mover de izquierda a derecha mediante una tabulación.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C2282896-E351-4094-AB04-30CF9281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860" y="3657601"/>
            <a:ext cx="4849146" cy="3189246"/>
          </a:xfrm>
          <a:prstGeom prst="rect">
            <a:avLst/>
          </a:prstGeom>
        </p:spPr>
      </p:pic>
      <p:cxnSp>
        <p:nvCxnSpPr>
          <p:cNvPr id="7" name="Conector angular 2">
            <a:extLst>
              <a:ext uri="{FF2B5EF4-FFF2-40B4-BE49-F238E27FC236}">
                <a16:creationId xmlns:a16="http://schemas.microsoft.com/office/drawing/2014/main" id="{3364F25F-3C0E-421C-A95E-C2DA060EA9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9411" y="3285607"/>
            <a:ext cx="3113569" cy="658757"/>
          </a:xfrm>
          <a:prstGeom prst="bentConnector3">
            <a:avLst>
              <a:gd name="adj1" fmla="val 421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>
            <a:extLst>
              <a:ext uri="{FF2B5EF4-FFF2-40B4-BE49-F238E27FC236}">
                <a16:creationId xmlns:a16="http://schemas.microsoft.com/office/drawing/2014/main" id="{5694E4BE-F425-4166-8F8C-608BE2CDA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55828" y="3375443"/>
            <a:ext cx="2147316" cy="1445338"/>
          </a:xfrm>
          <a:prstGeom prst="bentConnector3">
            <a:avLst>
              <a:gd name="adj1" fmla="val -825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4">
            <a:extLst>
              <a:ext uri="{FF2B5EF4-FFF2-40B4-BE49-F238E27FC236}">
                <a16:creationId xmlns:a16="http://schemas.microsoft.com/office/drawing/2014/main" id="{E2587DCB-8322-4710-A5AF-F4D2B15DA95C}"/>
              </a:ext>
            </a:extLst>
          </p:cNvPr>
          <p:cNvCxnSpPr>
            <a:cxnSpLocks/>
          </p:cNvCxnSpPr>
          <p:nvPr/>
        </p:nvCxnSpPr>
        <p:spPr>
          <a:xfrm>
            <a:off x="5142270" y="4493342"/>
            <a:ext cx="4781001" cy="678428"/>
          </a:xfrm>
          <a:prstGeom prst="bentConnector3">
            <a:avLst>
              <a:gd name="adj1" fmla="val 99974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r 17">
            <a:extLst>
              <a:ext uri="{FF2B5EF4-FFF2-40B4-BE49-F238E27FC236}">
                <a16:creationId xmlns:a16="http://schemas.microsoft.com/office/drawing/2014/main" id="{15E1FEC3-8E84-4B11-BBBF-6C3244508BBF}"/>
              </a:ext>
            </a:extLst>
          </p:cNvPr>
          <p:cNvCxnSpPr>
            <a:cxnSpLocks/>
          </p:cNvCxnSpPr>
          <p:nvPr/>
        </p:nvCxnSpPr>
        <p:spPr>
          <a:xfrm>
            <a:off x="7777321" y="5161938"/>
            <a:ext cx="658757" cy="353959"/>
          </a:xfrm>
          <a:prstGeom prst="bentConnector3">
            <a:avLst>
              <a:gd name="adj1" fmla="val 50000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647AE3A8-09C9-49FB-8C0A-5443A3CD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63" y="1286522"/>
            <a:ext cx="3917982" cy="534941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72726-696D-4F9C-AE27-9289617D6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5E0FE96-DB1D-4D6E-976D-74E3967E02E8}"/>
              </a:ext>
            </a:extLst>
          </p:cNvPr>
          <p:cNvSpPr/>
          <p:nvPr/>
        </p:nvSpPr>
        <p:spPr>
          <a:xfrm>
            <a:off x="9800927" y="1867851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B8623A-EF8B-42A9-9917-3B6DD2A4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con</a:t>
            </a:r>
            <a:r>
              <a:rPr lang="es-CO" i="1" dirty="0"/>
              <a:t>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Ejemplo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D5A63FE-4A7E-48B2-A8A3-4385890B845F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4019006" cy="37227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1800" b="1" dirty="0"/>
              <a:t>Ejemplo:</a:t>
            </a:r>
          </a:p>
          <a:p>
            <a:pPr algn="just"/>
            <a:r>
              <a:rPr lang="es-CO" sz="1800" dirty="0"/>
              <a:t>Pídale al usuario por pantalla la temperatura. Si la temperatura es mayor a 27 imprima el mensaje “Comprar helado”. De lo contrario, si la temperatura es menor a 15 grados imprima “Comprar chocolate”. De lo contrario, imprima “Comprar jugo de naranja”.</a:t>
            </a:r>
          </a:p>
          <a:p>
            <a:pPr algn="just"/>
            <a:r>
              <a:rPr lang="es-CO" sz="1800" dirty="0"/>
              <a:t>Al final siempre imprima “Fin programa”.</a:t>
            </a:r>
          </a:p>
          <a:p>
            <a:pPr algn="just"/>
            <a:endParaRPr lang="es-CO" sz="1800" dirty="0"/>
          </a:p>
          <a:p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2691C5-C15F-4465-ABDF-850918AE7DEE}"/>
              </a:ext>
            </a:extLst>
          </p:cNvPr>
          <p:cNvSpPr/>
          <p:nvPr/>
        </p:nvSpPr>
        <p:spPr>
          <a:xfrm>
            <a:off x="4342558" y="4851143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841F59C-628D-48BA-8243-81D526CE3B4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027120" y="3106994"/>
            <a:ext cx="992687" cy="202650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AD6A9CA-B76B-4FDE-A839-4C618F7B018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396985" y="2175068"/>
            <a:ext cx="1403942" cy="38863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F6683B3-7E9B-462F-AEBB-0DCFD0C06036}"/>
              </a:ext>
            </a:extLst>
          </p:cNvPr>
          <p:cNvSpPr/>
          <p:nvPr/>
        </p:nvSpPr>
        <p:spPr>
          <a:xfrm>
            <a:off x="9247802" y="4599699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else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2408C45-F9E0-49E4-8366-D8B9B1122D9B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788696" y="4599699"/>
            <a:ext cx="1459106" cy="307217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A22B087-62DF-4D85-B465-B795B1B55C36}"/>
              </a:ext>
            </a:extLst>
          </p:cNvPr>
          <p:cNvSpPr/>
          <p:nvPr/>
        </p:nvSpPr>
        <p:spPr>
          <a:xfrm>
            <a:off x="4327840" y="5900903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71E8A14-BE0E-4FCA-B7B0-2CBF486A97A8}"/>
              </a:ext>
            </a:extLst>
          </p:cNvPr>
          <p:cNvCxnSpPr>
            <a:cxnSpLocks/>
          </p:cNvCxnSpPr>
          <p:nvPr/>
        </p:nvCxnSpPr>
        <p:spPr>
          <a:xfrm flipV="1">
            <a:off x="6012402" y="4267200"/>
            <a:ext cx="1007405" cy="1876084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FFF70D1-E5FC-4D71-9EF6-83494F5EC831}"/>
              </a:ext>
            </a:extLst>
          </p:cNvPr>
          <p:cNvSpPr/>
          <p:nvPr/>
        </p:nvSpPr>
        <p:spPr>
          <a:xfrm>
            <a:off x="10115006" y="3259553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del </a:t>
            </a:r>
            <a:r>
              <a:rPr lang="es-CO" b="1" i="1" dirty="0" err="1">
                <a:solidFill>
                  <a:schemeClr val="tx1"/>
                </a:solidFill>
              </a:rPr>
              <a:t>elif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CABD469-5449-4472-9D46-9A444DBAF18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396985" y="3566770"/>
            <a:ext cx="1718021" cy="18232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65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25435E-AFE5-444C-827E-332EA073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79" y="2073290"/>
            <a:ext cx="6869064" cy="28375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72726-696D-4F9C-AE27-9289617D6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11100BA-1F0F-41D2-8A47-13E2CA7C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con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Código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0C3F3DD-4039-4DCB-B903-0367D6C6462D}"/>
              </a:ext>
            </a:extLst>
          </p:cNvPr>
          <p:cNvSpPr txBox="1">
            <a:spLocks/>
          </p:cNvSpPr>
          <p:nvPr/>
        </p:nvSpPr>
        <p:spPr>
          <a:xfrm>
            <a:off x="2076994" y="1312469"/>
            <a:ext cx="9666016" cy="13435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Analicemos el siguiente código:</a:t>
            </a:r>
          </a:p>
        </p:txBody>
      </p:sp>
      <p:sp>
        <p:nvSpPr>
          <p:cNvPr id="7" name="Google Shape;547;p27">
            <a:extLst>
              <a:ext uri="{FF2B5EF4-FFF2-40B4-BE49-F238E27FC236}">
                <a16:creationId xmlns:a16="http://schemas.microsoft.com/office/drawing/2014/main" id="{1668FE7B-2E40-4367-9560-74F3B8CFEE0B}"/>
              </a:ext>
            </a:extLst>
          </p:cNvPr>
          <p:cNvSpPr/>
          <p:nvPr/>
        </p:nvSpPr>
        <p:spPr>
          <a:xfrm>
            <a:off x="3324105" y="5339708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8" name="Google Shape;558;p27">
            <a:extLst>
              <a:ext uri="{FF2B5EF4-FFF2-40B4-BE49-F238E27FC236}">
                <a16:creationId xmlns:a16="http://schemas.microsoft.com/office/drawing/2014/main" id="{353A3154-23EC-4DD5-BBDD-8F2B326C70FC}"/>
              </a:ext>
            </a:extLst>
          </p:cNvPr>
          <p:cNvSpPr/>
          <p:nvPr/>
        </p:nvSpPr>
        <p:spPr>
          <a:xfrm>
            <a:off x="6962943" y="5187609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7C57B06-2FD0-4C99-A018-D91A18475859}"/>
              </a:ext>
            </a:extLst>
          </p:cNvPr>
          <p:cNvSpPr/>
          <p:nvPr/>
        </p:nvSpPr>
        <p:spPr>
          <a:xfrm>
            <a:off x="4345750" y="1716876"/>
            <a:ext cx="1342486" cy="44629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ABB89D8-B08E-4804-8A43-F01132C5CC9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040755" y="2163174"/>
            <a:ext cx="1976238" cy="56438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46DEF3E-DD1C-4828-ADF7-AA1D5C6F317D}"/>
              </a:ext>
            </a:extLst>
          </p:cNvPr>
          <p:cNvSpPr/>
          <p:nvPr/>
        </p:nvSpPr>
        <p:spPr>
          <a:xfrm>
            <a:off x="6077856" y="2519587"/>
            <a:ext cx="1734407" cy="40896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5662D7-19E1-4169-916A-ED535CD8B01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99060" y="2724069"/>
            <a:ext cx="878796" cy="167431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DE0B9C6-A9EF-4441-93AE-693127EEDCE7}"/>
              </a:ext>
            </a:extLst>
          </p:cNvPr>
          <p:cNvSpPr/>
          <p:nvPr/>
        </p:nvSpPr>
        <p:spPr>
          <a:xfrm>
            <a:off x="1807268" y="5032491"/>
            <a:ext cx="1260935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else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E77C4C0-6709-4B2E-8900-E424DB1811B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437736" y="3944890"/>
            <a:ext cx="389036" cy="1087601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AFDCA8E-A8B8-41FA-B299-0D8B472C8180}"/>
              </a:ext>
            </a:extLst>
          </p:cNvPr>
          <p:cNvSpPr/>
          <p:nvPr/>
        </p:nvSpPr>
        <p:spPr>
          <a:xfrm>
            <a:off x="1688445" y="2502207"/>
            <a:ext cx="925733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B79A974-06EA-4D2D-B97C-792878F33EA9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14178" y="2809424"/>
            <a:ext cx="225734" cy="40896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E13AB2E-5B05-4368-91CF-594117AF9DD4}"/>
              </a:ext>
            </a:extLst>
          </p:cNvPr>
          <p:cNvSpPr/>
          <p:nvPr/>
        </p:nvSpPr>
        <p:spPr>
          <a:xfrm>
            <a:off x="6614338" y="3054687"/>
            <a:ext cx="1734407" cy="607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CO" b="1" dirty="0">
                <a:solidFill>
                  <a:schemeClr val="tx1"/>
                </a:solidFill>
              </a:rPr>
              <a:t>del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  <a:r>
              <a:rPr lang="es-CO" b="1" i="1" dirty="0" err="1">
                <a:solidFill>
                  <a:schemeClr val="tx1"/>
                </a:solidFill>
              </a:rPr>
              <a:t>elif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B20617E-8AEB-4302-9671-12BA265D5F0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432630" y="3358466"/>
            <a:ext cx="1181708" cy="7093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8D810353-3145-44A1-B227-B372AA5C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592" y="1518091"/>
            <a:ext cx="3085928" cy="4213367"/>
          </a:xfrm>
          <a:prstGeom prst="rect">
            <a:avLst/>
          </a:prstGeom>
        </p:spPr>
      </p:pic>
      <p:sp>
        <p:nvSpPr>
          <p:cNvPr id="22" name="Google Shape;270;p8">
            <a:extLst>
              <a:ext uri="{FF2B5EF4-FFF2-40B4-BE49-F238E27FC236}">
                <a16:creationId xmlns:a16="http://schemas.microsoft.com/office/drawing/2014/main" id="{0AD53BE4-A137-4C4D-97AA-7435860DF239}"/>
              </a:ext>
            </a:extLst>
          </p:cNvPr>
          <p:cNvSpPr/>
          <p:nvPr/>
        </p:nvSpPr>
        <p:spPr>
          <a:xfrm>
            <a:off x="7047095" y="1685593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49FFC7E7-E329-4CD8-B883-79D3DF7A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507" y="6015843"/>
            <a:ext cx="3749365" cy="342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93B0282-9E75-422E-85ED-CB33DFFA8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630" y="5853146"/>
            <a:ext cx="3222387" cy="781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907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20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72726-696D-4F9C-AE27-9289617D6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E61C547-72A3-4F4C-B2D0-7A7AB47F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con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Ejercicio 2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7517D3CF-5D9D-41B1-8557-CA52EBA63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194478"/>
            <a:ext cx="9666016" cy="1096438"/>
          </a:xfrm>
        </p:spPr>
        <p:txBody>
          <a:bodyPr>
            <a:normAutofit/>
          </a:bodyPr>
          <a:lstStyle/>
          <a:p>
            <a:r>
              <a:rPr lang="es-CO" sz="2000" dirty="0"/>
              <a:t>Analicemos el siguiente código:</a:t>
            </a:r>
          </a:p>
        </p:txBody>
      </p:sp>
      <p:sp>
        <p:nvSpPr>
          <p:cNvPr id="16" name="Google Shape;558;p27">
            <a:extLst>
              <a:ext uri="{FF2B5EF4-FFF2-40B4-BE49-F238E27FC236}">
                <a16:creationId xmlns:a16="http://schemas.microsoft.com/office/drawing/2014/main" id="{4390ECC4-C2E8-4C93-8251-13DF94D1CC3E}"/>
              </a:ext>
            </a:extLst>
          </p:cNvPr>
          <p:cNvSpPr/>
          <p:nvPr/>
        </p:nvSpPr>
        <p:spPr>
          <a:xfrm>
            <a:off x="9798554" y="1575270"/>
            <a:ext cx="2023114" cy="158793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¿Cuánto es el precio por flor cuando se compran 10 o más flores?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7" name="Google Shape;536;p26">
            <a:extLst>
              <a:ext uri="{FF2B5EF4-FFF2-40B4-BE49-F238E27FC236}">
                <a16:creationId xmlns:a16="http://schemas.microsoft.com/office/drawing/2014/main" id="{BFC733BF-57E0-44FC-96A0-65D2CDEB1716}"/>
              </a:ext>
            </a:extLst>
          </p:cNvPr>
          <p:cNvSpPr/>
          <p:nvPr/>
        </p:nvSpPr>
        <p:spPr>
          <a:xfrm>
            <a:off x="9798554" y="3263556"/>
            <a:ext cx="2023114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Google Shape;558;p27">
            <a:extLst>
              <a:ext uri="{FF2B5EF4-FFF2-40B4-BE49-F238E27FC236}">
                <a16:creationId xmlns:a16="http://schemas.microsoft.com/office/drawing/2014/main" id="{04D2555E-0979-4FC7-B79B-17565A9E1DC5}"/>
              </a:ext>
            </a:extLst>
          </p:cNvPr>
          <p:cNvSpPr/>
          <p:nvPr/>
        </p:nvSpPr>
        <p:spPr>
          <a:xfrm>
            <a:off x="9798554" y="4176940"/>
            <a:ext cx="2023114" cy="131929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¿Cuál es la única cantidad con que las flores saldrían gratis?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9" name="Google Shape;536;p26">
            <a:extLst>
              <a:ext uri="{FF2B5EF4-FFF2-40B4-BE49-F238E27FC236}">
                <a16:creationId xmlns:a16="http://schemas.microsoft.com/office/drawing/2014/main" id="{AC6883B9-C061-456E-9C5E-15CB7D33C2D4}"/>
              </a:ext>
            </a:extLst>
          </p:cNvPr>
          <p:cNvSpPr/>
          <p:nvPr/>
        </p:nvSpPr>
        <p:spPr>
          <a:xfrm>
            <a:off x="9798554" y="5594908"/>
            <a:ext cx="2023114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3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FBBB34-193D-48EE-923D-6B9AF408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13" y="1963383"/>
            <a:ext cx="7624964" cy="4024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3620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A7DB47B8-ED12-4E1D-BCE8-E86DF5B4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31" y="2204117"/>
            <a:ext cx="7624964" cy="4024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72726-696D-4F9C-AE27-9289617D6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E61C547-72A3-4F4C-B2D0-7A7AB47F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con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Ejercicio 2 – II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7517D3CF-5D9D-41B1-8557-CA52EBA63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194478"/>
            <a:ext cx="9666016" cy="1096438"/>
          </a:xfrm>
        </p:spPr>
        <p:txBody>
          <a:bodyPr>
            <a:normAutofit/>
          </a:bodyPr>
          <a:lstStyle/>
          <a:p>
            <a:r>
              <a:rPr lang="es-CO" sz="2000" dirty="0"/>
              <a:t>Analicemos el siguiente código:</a:t>
            </a:r>
          </a:p>
        </p:txBody>
      </p:sp>
      <p:sp>
        <p:nvSpPr>
          <p:cNvPr id="16" name="Google Shape;558;p27">
            <a:extLst>
              <a:ext uri="{FF2B5EF4-FFF2-40B4-BE49-F238E27FC236}">
                <a16:creationId xmlns:a16="http://schemas.microsoft.com/office/drawing/2014/main" id="{4390ECC4-C2E8-4C93-8251-13DF94D1CC3E}"/>
              </a:ext>
            </a:extLst>
          </p:cNvPr>
          <p:cNvSpPr/>
          <p:nvPr/>
        </p:nvSpPr>
        <p:spPr>
          <a:xfrm>
            <a:off x="9798554" y="1240971"/>
            <a:ext cx="2023114" cy="9811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cs typeface="Calibri"/>
                <a:sym typeface="Calibri"/>
              </a:rPr>
              <a:t>¿Cuáles líneas y en qué orden se ejecutan?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7" name="Google Shape;536;p26">
            <a:extLst>
              <a:ext uri="{FF2B5EF4-FFF2-40B4-BE49-F238E27FC236}">
                <a16:creationId xmlns:a16="http://schemas.microsoft.com/office/drawing/2014/main" id="{BFC733BF-57E0-44FC-96A0-65D2CDEB1716}"/>
              </a:ext>
            </a:extLst>
          </p:cNvPr>
          <p:cNvSpPr/>
          <p:nvPr/>
        </p:nvSpPr>
        <p:spPr>
          <a:xfrm>
            <a:off x="9798554" y="2333991"/>
            <a:ext cx="2023114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</a:t>
            </a:r>
            <a:b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1, 3, 6, 7, 8</a:t>
            </a:r>
            <a:r>
              <a:rPr lang="es-CO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y</a:t>
            </a: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15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Google Shape;558;p27">
            <a:extLst>
              <a:ext uri="{FF2B5EF4-FFF2-40B4-BE49-F238E27FC236}">
                <a16:creationId xmlns:a16="http://schemas.microsoft.com/office/drawing/2014/main" id="{04D2555E-0979-4FC7-B79B-17565A9E1DC5}"/>
              </a:ext>
            </a:extLst>
          </p:cNvPr>
          <p:cNvSpPr/>
          <p:nvPr/>
        </p:nvSpPr>
        <p:spPr>
          <a:xfrm>
            <a:off x="9798554" y="2973423"/>
            <a:ext cx="2023114" cy="97538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¿Cuál seria la salida por pantalla?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9" name="Google Shape;536;p26">
            <a:extLst>
              <a:ext uri="{FF2B5EF4-FFF2-40B4-BE49-F238E27FC236}">
                <a16:creationId xmlns:a16="http://schemas.microsoft.com/office/drawing/2014/main" id="{AC6883B9-C061-456E-9C5E-15CB7D33C2D4}"/>
              </a:ext>
            </a:extLst>
          </p:cNvPr>
          <p:cNvSpPr/>
          <p:nvPr/>
        </p:nvSpPr>
        <p:spPr>
          <a:xfrm>
            <a:off x="9798554" y="4060705"/>
            <a:ext cx="2023114" cy="85617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</a:t>
            </a:r>
            <a:br>
              <a:rPr lang="es-CO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a pagar: 60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Fin programa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558;p27">
            <a:extLst>
              <a:ext uri="{FF2B5EF4-FFF2-40B4-BE49-F238E27FC236}">
                <a16:creationId xmlns:a16="http://schemas.microsoft.com/office/drawing/2014/main" id="{D687FA5E-8A72-4E9D-8F6C-0C3A0B2D8C5E}"/>
              </a:ext>
            </a:extLst>
          </p:cNvPr>
          <p:cNvSpPr/>
          <p:nvPr/>
        </p:nvSpPr>
        <p:spPr>
          <a:xfrm>
            <a:off x="6542201" y="1245764"/>
            <a:ext cx="2870306" cy="7916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Suponga que se ingresa por pantalla </a:t>
            </a:r>
            <a:r>
              <a:rPr lang="es-CO" b="1" i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cantidadFlores</a:t>
            </a:r>
            <a:r>
              <a:rPr lang="es-CO" b="1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= 6</a:t>
            </a:r>
            <a:endParaRPr lang="es-CO" b="1" i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1" name="Google Shape;558;p27">
            <a:extLst>
              <a:ext uri="{FF2B5EF4-FFF2-40B4-BE49-F238E27FC236}">
                <a16:creationId xmlns:a16="http://schemas.microsoft.com/office/drawing/2014/main" id="{510761A9-B7F1-445B-AB50-FB8278FCB2B6}"/>
              </a:ext>
            </a:extLst>
          </p:cNvPr>
          <p:cNvSpPr/>
          <p:nvPr/>
        </p:nvSpPr>
        <p:spPr>
          <a:xfrm>
            <a:off x="9798554" y="5028776"/>
            <a:ext cx="2023114" cy="97538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¿Cuántas variables se crean en memoria?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2" name="Google Shape;536;p26">
            <a:extLst>
              <a:ext uri="{FF2B5EF4-FFF2-40B4-BE49-F238E27FC236}">
                <a16:creationId xmlns:a16="http://schemas.microsoft.com/office/drawing/2014/main" id="{49365C09-ED40-4B53-8480-9A57405CCA5C}"/>
              </a:ext>
            </a:extLst>
          </p:cNvPr>
          <p:cNvSpPr/>
          <p:nvPr/>
        </p:nvSpPr>
        <p:spPr>
          <a:xfrm>
            <a:off x="9798554" y="6116058"/>
            <a:ext cx="2023114" cy="42136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</a:t>
            </a:r>
            <a:r>
              <a:rPr lang="es-CO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9">
            <a:extLst>
              <a:ext uri="{FF2B5EF4-FFF2-40B4-BE49-F238E27FC236}">
                <a16:creationId xmlns:a16="http://schemas.microsoft.com/office/drawing/2014/main" id="{02A1F3DC-B46B-4BA0-966D-595942A0DC10}"/>
              </a:ext>
            </a:extLst>
          </p:cNvPr>
          <p:cNvSpPr/>
          <p:nvPr/>
        </p:nvSpPr>
        <p:spPr>
          <a:xfrm>
            <a:off x="2692002" y="2347043"/>
            <a:ext cx="1575197" cy="258298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9">
            <a:extLst>
              <a:ext uri="{FF2B5EF4-FFF2-40B4-BE49-F238E27FC236}">
                <a16:creationId xmlns:a16="http://schemas.microsoft.com/office/drawing/2014/main" id="{2A93FF01-5EC6-46DF-BFD6-BCBD642DE7A8}"/>
              </a:ext>
            </a:extLst>
          </p:cNvPr>
          <p:cNvSpPr/>
          <p:nvPr/>
        </p:nvSpPr>
        <p:spPr>
          <a:xfrm>
            <a:off x="2892643" y="3831758"/>
            <a:ext cx="1285806" cy="258298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Google Shape;558;p27">
            <a:extLst>
              <a:ext uri="{FF2B5EF4-FFF2-40B4-BE49-F238E27FC236}">
                <a16:creationId xmlns:a16="http://schemas.microsoft.com/office/drawing/2014/main" id="{C0387A2A-4C2F-4F92-98E7-86844FD84B7A}"/>
              </a:ext>
            </a:extLst>
          </p:cNvPr>
          <p:cNvSpPr/>
          <p:nvPr/>
        </p:nvSpPr>
        <p:spPr>
          <a:xfrm>
            <a:off x="5667717" y="3599161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True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29" name="Google Shape;558;p27">
            <a:extLst>
              <a:ext uri="{FF2B5EF4-FFF2-40B4-BE49-F238E27FC236}">
                <a16:creationId xmlns:a16="http://schemas.microsoft.com/office/drawing/2014/main" id="{0131C3B3-D553-46DE-863C-F47599ED8CEF}"/>
              </a:ext>
            </a:extLst>
          </p:cNvPr>
          <p:cNvSpPr/>
          <p:nvPr/>
        </p:nvSpPr>
        <p:spPr>
          <a:xfrm>
            <a:off x="5569394" y="2846565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False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30" name="Google Shape;558;p27">
            <a:extLst>
              <a:ext uri="{FF2B5EF4-FFF2-40B4-BE49-F238E27FC236}">
                <a16:creationId xmlns:a16="http://schemas.microsoft.com/office/drawing/2014/main" id="{B58E02C2-5F6E-445E-A1D9-91BF809AC79F}"/>
              </a:ext>
            </a:extLst>
          </p:cNvPr>
          <p:cNvSpPr/>
          <p:nvPr/>
        </p:nvSpPr>
        <p:spPr>
          <a:xfrm>
            <a:off x="6402775" y="3813915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6*10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34" name="Rectángulo: esquinas redondeadas 9">
            <a:extLst>
              <a:ext uri="{FF2B5EF4-FFF2-40B4-BE49-F238E27FC236}">
                <a16:creationId xmlns:a16="http://schemas.microsoft.com/office/drawing/2014/main" id="{A68B344A-3727-41D3-8562-5BB5D1E93DEF}"/>
              </a:ext>
            </a:extLst>
          </p:cNvPr>
          <p:cNvSpPr/>
          <p:nvPr/>
        </p:nvSpPr>
        <p:spPr>
          <a:xfrm>
            <a:off x="2380495" y="2363562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: esquinas redondeadas 9">
            <a:extLst>
              <a:ext uri="{FF2B5EF4-FFF2-40B4-BE49-F238E27FC236}">
                <a16:creationId xmlns:a16="http://schemas.microsoft.com/office/drawing/2014/main" id="{FA2286D4-493A-4E9B-AAD7-8DA29332ACC8}"/>
              </a:ext>
            </a:extLst>
          </p:cNvPr>
          <p:cNvSpPr/>
          <p:nvPr/>
        </p:nvSpPr>
        <p:spPr>
          <a:xfrm>
            <a:off x="2378921" y="2856054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: esquinas redondeadas 9">
            <a:extLst>
              <a:ext uri="{FF2B5EF4-FFF2-40B4-BE49-F238E27FC236}">
                <a16:creationId xmlns:a16="http://schemas.microsoft.com/office/drawing/2014/main" id="{28C671E7-6470-4FFA-A505-E37E382FDA6B}"/>
              </a:ext>
            </a:extLst>
          </p:cNvPr>
          <p:cNvSpPr/>
          <p:nvPr/>
        </p:nvSpPr>
        <p:spPr>
          <a:xfrm>
            <a:off x="2378921" y="3859006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: esquinas redondeadas 9">
            <a:extLst>
              <a:ext uri="{FF2B5EF4-FFF2-40B4-BE49-F238E27FC236}">
                <a16:creationId xmlns:a16="http://schemas.microsoft.com/office/drawing/2014/main" id="{0181B1C3-5900-4F14-9842-B712FDC52103}"/>
              </a:ext>
            </a:extLst>
          </p:cNvPr>
          <p:cNvSpPr/>
          <p:nvPr/>
        </p:nvSpPr>
        <p:spPr>
          <a:xfrm>
            <a:off x="2378921" y="3607395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9">
            <a:extLst>
              <a:ext uri="{FF2B5EF4-FFF2-40B4-BE49-F238E27FC236}">
                <a16:creationId xmlns:a16="http://schemas.microsoft.com/office/drawing/2014/main" id="{C5DD0682-DE66-45A6-8BFE-C0BBE55ECB1A}"/>
              </a:ext>
            </a:extLst>
          </p:cNvPr>
          <p:cNvSpPr/>
          <p:nvPr/>
        </p:nvSpPr>
        <p:spPr>
          <a:xfrm>
            <a:off x="2377347" y="4099887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: esquinas redondeadas 9">
            <a:extLst>
              <a:ext uri="{FF2B5EF4-FFF2-40B4-BE49-F238E27FC236}">
                <a16:creationId xmlns:a16="http://schemas.microsoft.com/office/drawing/2014/main" id="{DDEC81B3-CB0F-4C14-9D44-E34831D0567D}"/>
              </a:ext>
            </a:extLst>
          </p:cNvPr>
          <p:cNvSpPr/>
          <p:nvPr/>
        </p:nvSpPr>
        <p:spPr>
          <a:xfrm>
            <a:off x="2357817" y="5827278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68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0" grpId="0" animBg="1"/>
      <p:bldP spid="11" grpId="0" animBg="1"/>
      <p:bldP spid="1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id="{A7DB47B8-ED12-4E1D-BCE8-E86DF5B4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31" y="2204117"/>
            <a:ext cx="7624964" cy="4024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072726-696D-4F9C-AE27-9289617D6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E61C547-72A3-4F4C-B2D0-7A7AB47F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con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Ejercicio 2 – III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7517D3CF-5D9D-41B1-8557-CA52EBA63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194478"/>
            <a:ext cx="9666016" cy="1096438"/>
          </a:xfrm>
        </p:spPr>
        <p:txBody>
          <a:bodyPr>
            <a:normAutofit/>
          </a:bodyPr>
          <a:lstStyle/>
          <a:p>
            <a:r>
              <a:rPr lang="es-CO" sz="2000" dirty="0"/>
              <a:t>Analicemos el siguiente código:</a:t>
            </a:r>
          </a:p>
        </p:txBody>
      </p:sp>
      <p:sp>
        <p:nvSpPr>
          <p:cNvPr id="16" name="Google Shape;558;p27">
            <a:extLst>
              <a:ext uri="{FF2B5EF4-FFF2-40B4-BE49-F238E27FC236}">
                <a16:creationId xmlns:a16="http://schemas.microsoft.com/office/drawing/2014/main" id="{4390ECC4-C2E8-4C93-8251-13DF94D1CC3E}"/>
              </a:ext>
            </a:extLst>
          </p:cNvPr>
          <p:cNvSpPr/>
          <p:nvPr/>
        </p:nvSpPr>
        <p:spPr>
          <a:xfrm>
            <a:off x="9798554" y="1240971"/>
            <a:ext cx="2023114" cy="9811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cs typeface="Calibri"/>
                <a:sym typeface="Calibri"/>
              </a:rPr>
              <a:t>¿Cuáles líneas y en qué orden se ejecutan?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7" name="Google Shape;536;p26">
            <a:extLst>
              <a:ext uri="{FF2B5EF4-FFF2-40B4-BE49-F238E27FC236}">
                <a16:creationId xmlns:a16="http://schemas.microsoft.com/office/drawing/2014/main" id="{BFC733BF-57E0-44FC-96A0-65D2CDEB1716}"/>
              </a:ext>
            </a:extLst>
          </p:cNvPr>
          <p:cNvSpPr/>
          <p:nvPr/>
        </p:nvSpPr>
        <p:spPr>
          <a:xfrm>
            <a:off x="9798554" y="2333991"/>
            <a:ext cx="2023114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</a:t>
            </a:r>
            <a:b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1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1, 3, 6, 9, 10 y 15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Google Shape;558;p27">
            <a:extLst>
              <a:ext uri="{FF2B5EF4-FFF2-40B4-BE49-F238E27FC236}">
                <a16:creationId xmlns:a16="http://schemas.microsoft.com/office/drawing/2014/main" id="{04D2555E-0979-4FC7-B79B-17565A9E1DC5}"/>
              </a:ext>
            </a:extLst>
          </p:cNvPr>
          <p:cNvSpPr/>
          <p:nvPr/>
        </p:nvSpPr>
        <p:spPr>
          <a:xfrm>
            <a:off x="9798554" y="2973423"/>
            <a:ext cx="2023114" cy="97538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¿Cuál seria la salida por pantalla?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9" name="Google Shape;536;p26">
            <a:extLst>
              <a:ext uri="{FF2B5EF4-FFF2-40B4-BE49-F238E27FC236}">
                <a16:creationId xmlns:a16="http://schemas.microsoft.com/office/drawing/2014/main" id="{AC6883B9-C061-456E-9C5E-15CB7D33C2D4}"/>
              </a:ext>
            </a:extLst>
          </p:cNvPr>
          <p:cNvSpPr/>
          <p:nvPr/>
        </p:nvSpPr>
        <p:spPr>
          <a:xfrm>
            <a:off x="9798554" y="4060705"/>
            <a:ext cx="2023114" cy="983990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</a:t>
            </a:r>
            <a:br>
              <a:rPr lang="es-CO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No debes pagar nada, las flores son gratis</a:t>
            </a:r>
          </a:p>
          <a:p>
            <a:pPr lvl="0" algn="ctr"/>
            <a:r>
              <a:rPr lang="es-ES" sz="1600" b="1" dirty="0">
                <a:solidFill>
                  <a:schemeClr val="bg1"/>
                </a:solidFill>
                <a:cs typeface="Calibri"/>
                <a:sym typeface="Calibri"/>
              </a:rPr>
              <a:t>Fin programa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0" name="Google Shape;558;p27">
            <a:extLst>
              <a:ext uri="{FF2B5EF4-FFF2-40B4-BE49-F238E27FC236}">
                <a16:creationId xmlns:a16="http://schemas.microsoft.com/office/drawing/2014/main" id="{D687FA5E-8A72-4E9D-8F6C-0C3A0B2D8C5E}"/>
              </a:ext>
            </a:extLst>
          </p:cNvPr>
          <p:cNvSpPr/>
          <p:nvPr/>
        </p:nvSpPr>
        <p:spPr>
          <a:xfrm>
            <a:off x="6542201" y="1245764"/>
            <a:ext cx="2870306" cy="79163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Suponga que se ingresa por pantalla </a:t>
            </a:r>
            <a:r>
              <a:rPr lang="es-CO" b="1" i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cantidadFlores</a:t>
            </a:r>
            <a:r>
              <a:rPr lang="es-CO" b="1" i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= 3</a:t>
            </a:r>
            <a:endParaRPr lang="es-CO" b="1" i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1" name="Google Shape;558;p27">
            <a:extLst>
              <a:ext uri="{FF2B5EF4-FFF2-40B4-BE49-F238E27FC236}">
                <a16:creationId xmlns:a16="http://schemas.microsoft.com/office/drawing/2014/main" id="{510761A9-B7F1-445B-AB50-FB8278FCB2B6}"/>
              </a:ext>
            </a:extLst>
          </p:cNvPr>
          <p:cNvSpPr/>
          <p:nvPr/>
        </p:nvSpPr>
        <p:spPr>
          <a:xfrm>
            <a:off x="9798554" y="5156596"/>
            <a:ext cx="2023114" cy="97538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¿Cuántas variables se crean en memoria?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2" name="Google Shape;536;p26">
            <a:extLst>
              <a:ext uri="{FF2B5EF4-FFF2-40B4-BE49-F238E27FC236}">
                <a16:creationId xmlns:a16="http://schemas.microsoft.com/office/drawing/2014/main" id="{49365C09-ED40-4B53-8480-9A57405CCA5C}"/>
              </a:ext>
            </a:extLst>
          </p:cNvPr>
          <p:cNvSpPr/>
          <p:nvPr/>
        </p:nvSpPr>
        <p:spPr>
          <a:xfrm>
            <a:off x="9798554" y="6243878"/>
            <a:ext cx="2023114" cy="42136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" name="Rectángulo: esquinas redondeadas 9">
            <a:extLst>
              <a:ext uri="{FF2B5EF4-FFF2-40B4-BE49-F238E27FC236}">
                <a16:creationId xmlns:a16="http://schemas.microsoft.com/office/drawing/2014/main" id="{02A1F3DC-B46B-4BA0-966D-595942A0DC10}"/>
              </a:ext>
            </a:extLst>
          </p:cNvPr>
          <p:cNvSpPr/>
          <p:nvPr/>
        </p:nvSpPr>
        <p:spPr>
          <a:xfrm>
            <a:off x="2692002" y="2347043"/>
            <a:ext cx="1575197" cy="258298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Google Shape;558;p27">
            <a:extLst>
              <a:ext uri="{FF2B5EF4-FFF2-40B4-BE49-F238E27FC236}">
                <a16:creationId xmlns:a16="http://schemas.microsoft.com/office/drawing/2014/main" id="{C0387A2A-4C2F-4F92-98E7-86844FD84B7A}"/>
              </a:ext>
            </a:extLst>
          </p:cNvPr>
          <p:cNvSpPr/>
          <p:nvPr/>
        </p:nvSpPr>
        <p:spPr>
          <a:xfrm>
            <a:off x="5667717" y="3599161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False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29" name="Google Shape;558;p27">
            <a:extLst>
              <a:ext uri="{FF2B5EF4-FFF2-40B4-BE49-F238E27FC236}">
                <a16:creationId xmlns:a16="http://schemas.microsoft.com/office/drawing/2014/main" id="{0131C3B3-D553-46DE-863C-F47599ED8CEF}"/>
              </a:ext>
            </a:extLst>
          </p:cNvPr>
          <p:cNvSpPr/>
          <p:nvPr/>
        </p:nvSpPr>
        <p:spPr>
          <a:xfrm>
            <a:off x="5569394" y="2846565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False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34" name="Rectángulo: esquinas redondeadas 9">
            <a:extLst>
              <a:ext uri="{FF2B5EF4-FFF2-40B4-BE49-F238E27FC236}">
                <a16:creationId xmlns:a16="http://schemas.microsoft.com/office/drawing/2014/main" id="{A68B344A-3727-41D3-8562-5BB5D1E93DEF}"/>
              </a:ext>
            </a:extLst>
          </p:cNvPr>
          <p:cNvSpPr/>
          <p:nvPr/>
        </p:nvSpPr>
        <p:spPr>
          <a:xfrm>
            <a:off x="2380495" y="2363562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: esquinas redondeadas 9">
            <a:extLst>
              <a:ext uri="{FF2B5EF4-FFF2-40B4-BE49-F238E27FC236}">
                <a16:creationId xmlns:a16="http://schemas.microsoft.com/office/drawing/2014/main" id="{FA2286D4-493A-4E9B-AAD7-8DA29332ACC8}"/>
              </a:ext>
            </a:extLst>
          </p:cNvPr>
          <p:cNvSpPr/>
          <p:nvPr/>
        </p:nvSpPr>
        <p:spPr>
          <a:xfrm>
            <a:off x="2378921" y="2856054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: esquinas redondeadas 9">
            <a:extLst>
              <a:ext uri="{FF2B5EF4-FFF2-40B4-BE49-F238E27FC236}">
                <a16:creationId xmlns:a16="http://schemas.microsoft.com/office/drawing/2014/main" id="{28C671E7-6470-4FFA-A505-E37E382FDA6B}"/>
              </a:ext>
            </a:extLst>
          </p:cNvPr>
          <p:cNvSpPr/>
          <p:nvPr/>
        </p:nvSpPr>
        <p:spPr>
          <a:xfrm>
            <a:off x="2369089" y="4350617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: esquinas redondeadas 9">
            <a:extLst>
              <a:ext uri="{FF2B5EF4-FFF2-40B4-BE49-F238E27FC236}">
                <a16:creationId xmlns:a16="http://schemas.microsoft.com/office/drawing/2014/main" id="{0181B1C3-5900-4F14-9842-B712FDC52103}"/>
              </a:ext>
            </a:extLst>
          </p:cNvPr>
          <p:cNvSpPr/>
          <p:nvPr/>
        </p:nvSpPr>
        <p:spPr>
          <a:xfrm>
            <a:off x="2378921" y="3607395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9">
            <a:extLst>
              <a:ext uri="{FF2B5EF4-FFF2-40B4-BE49-F238E27FC236}">
                <a16:creationId xmlns:a16="http://schemas.microsoft.com/office/drawing/2014/main" id="{C5DD0682-DE66-45A6-8BFE-C0BBE55ECB1A}"/>
              </a:ext>
            </a:extLst>
          </p:cNvPr>
          <p:cNvSpPr/>
          <p:nvPr/>
        </p:nvSpPr>
        <p:spPr>
          <a:xfrm>
            <a:off x="2367515" y="4591498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Rectángulo: esquinas redondeadas 9">
            <a:extLst>
              <a:ext uri="{FF2B5EF4-FFF2-40B4-BE49-F238E27FC236}">
                <a16:creationId xmlns:a16="http://schemas.microsoft.com/office/drawing/2014/main" id="{DDEC81B3-CB0F-4C14-9D44-E34831D0567D}"/>
              </a:ext>
            </a:extLst>
          </p:cNvPr>
          <p:cNvSpPr/>
          <p:nvPr/>
        </p:nvSpPr>
        <p:spPr>
          <a:xfrm>
            <a:off x="2357817" y="5827278"/>
            <a:ext cx="314656" cy="234194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Google Shape;558;p27">
            <a:extLst>
              <a:ext uri="{FF2B5EF4-FFF2-40B4-BE49-F238E27FC236}">
                <a16:creationId xmlns:a16="http://schemas.microsoft.com/office/drawing/2014/main" id="{B86487D1-DC8B-4DAA-B2CF-A356EBA775D6}"/>
              </a:ext>
            </a:extLst>
          </p:cNvPr>
          <p:cNvSpPr/>
          <p:nvPr/>
        </p:nvSpPr>
        <p:spPr>
          <a:xfrm>
            <a:off x="5689355" y="4341128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True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36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10" grpId="0" animBg="1"/>
      <p:bldP spid="11" grpId="0" animBg="1"/>
      <p:bldP spid="12" grpId="0" animBg="1"/>
      <p:bldP spid="26" grpId="0" animBg="1"/>
      <p:bldP spid="28" grpId="0" animBg="1"/>
      <p:bldP spid="29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ADCCC39-D1AB-4292-8F0A-F2FEFC49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03" y="2265052"/>
            <a:ext cx="5764300" cy="2108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45FD7D-0AC4-4B41-84D6-F1861C33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Condicional con </a:t>
            </a:r>
            <a:r>
              <a:rPr lang="es-CO" i="1" dirty="0" err="1"/>
              <a:t>elif</a:t>
            </a:r>
            <a:r>
              <a:rPr lang="es-CO" i="1" dirty="0"/>
              <a:t> </a:t>
            </a:r>
            <a:r>
              <a:rPr lang="es-CO" dirty="0"/>
              <a:t>– Ejercicio 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75839B-85EC-4C09-9A67-32213980B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666016" cy="1489727"/>
          </a:xfrm>
        </p:spPr>
        <p:txBody>
          <a:bodyPr/>
          <a:lstStyle/>
          <a:p>
            <a:r>
              <a:rPr lang="es-CO" sz="2400" dirty="0"/>
              <a:t>Analicemos el siguiente código: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0CF900-09DD-48F0-A866-CF1717E9D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7" name="Google Shape;558;p27">
            <a:extLst>
              <a:ext uri="{FF2B5EF4-FFF2-40B4-BE49-F238E27FC236}">
                <a16:creationId xmlns:a16="http://schemas.microsoft.com/office/drawing/2014/main" id="{85BE96F4-A0A9-4319-A1DF-C241F1B10319}"/>
              </a:ext>
            </a:extLst>
          </p:cNvPr>
          <p:cNvSpPr/>
          <p:nvPr/>
        </p:nvSpPr>
        <p:spPr>
          <a:xfrm>
            <a:off x="8023123" y="1566802"/>
            <a:ext cx="3691103" cy="98111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cs typeface="Calibri"/>
                <a:sym typeface="Calibri"/>
              </a:rPr>
              <a:t>¿Con qué valor de </a:t>
            </a:r>
            <a:r>
              <a:rPr lang="es-CO" b="1" i="1" dirty="0">
                <a:solidFill>
                  <a:schemeClr val="dk1"/>
                </a:solidFill>
                <a:cs typeface="Calibri"/>
                <a:sym typeface="Calibri"/>
              </a:rPr>
              <a:t>edad </a:t>
            </a:r>
            <a:r>
              <a:rPr lang="es-CO" b="1" dirty="0">
                <a:solidFill>
                  <a:schemeClr val="dk1"/>
                </a:solidFill>
                <a:cs typeface="Calibri"/>
                <a:sym typeface="Calibri"/>
              </a:rPr>
              <a:t>podría salir por pantalla el mensaje “Adulto mayor”?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8" name="Google Shape;536;p26">
            <a:extLst>
              <a:ext uri="{FF2B5EF4-FFF2-40B4-BE49-F238E27FC236}">
                <a16:creationId xmlns:a16="http://schemas.microsoft.com/office/drawing/2014/main" id="{A87C1E89-7131-4818-9EEB-DF4DE0492F1D}"/>
              </a:ext>
            </a:extLst>
          </p:cNvPr>
          <p:cNvSpPr/>
          <p:nvPr/>
        </p:nvSpPr>
        <p:spPr>
          <a:xfrm>
            <a:off x="8023123" y="2677675"/>
            <a:ext cx="3691102" cy="173763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R// con ninguno. Ya que la primera condición contiene los valores de la segunda condición.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CO" sz="1600" b="1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Para este ejercicio las condiciones debían definirse al revés.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Google Shape;547;p27">
            <a:extLst>
              <a:ext uri="{FF2B5EF4-FFF2-40B4-BE49-F238E27FC236}">
                <a16:creationId xmlns:a16="http://schemas.microsoft.com/office/drawing/2014/main" id="{B65B261F-C124-430E-A829-C8CCD9E24E4E}"/>
              </a:ext>
            </a:extLst>
          </p:cNvPr>
          <p:cNvSpPr/>
          <p:nvPr/>
        </p:nvSpPr>
        <p:spPr>
          <a:xfrm>
            <a:off x="2583489" y="4904969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10" name="Google Shape;558;p27">
            <a:extLst>
              <a:ext uri="{FF2B5EF4-FFF2-40B4-BE49-F238E27FC236}">
                <a16:creationId xmlns:a16="http://schemas.microsoft.com/office/drawing/2014/main" id="{06D9DBBB-EA7F-4E60-9CAA-A58BDE73E2B5}"/>
              </a:ext>
            </a:extLst>
          </p:cNvPr>
          <p:cNvSpPr/>
          <p:nvPr/>
        </p:nvSpPr>
        <p:spPr>
          <a:xfrm>
            <a:off x="6275876" y="4905433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17" name="Google Shape;536;p26">
            <a:extLst>
              <a:ext uri="{FF2B5EF4-FFF2-40B4-BE49-F238E27FC236}">
                <a16:creationId xmlns:a16="http://schemas.microsoft.com/office/drawing/2014/main" id="{377F303F-338A-477F-A788-F71504F44590}"/>
              </a:ext>
            </a:extLst>
          </p:cNvPr>
          <p:cNvSpPr/>
          <p:nvPr/>
        </p:nvSpPr>
        <p:spPr>
          <a:xfrm>
            <a:off x="8924501" y="4749445"/>
            <a:ext cx="2789723" cy="1031923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Nota: el orden de definición de las condiciones cuando se usa </a:t>
            </a:r>
            <a:r>
              <a:rPr lang="es-CO" sz="1600" b="1" i="1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elif</a:t>
            </a:r>
            <a:r>
              <a:rPr lang="es-CO" sz="16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importa!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Google Shape;558;p27">
            <a:extLst>
              <a:ext uri="{FF2B5EF4-FFF2-40B4-BE49-F238E27FC236}">
                <a16:creationId xmlns:a16="http://schemas.microsoft.com/office/drawing/2014/main" id="{097E77E4-C488-4688-94D0-B1B3DC17F030}"/>
              </a:ext>
            </a:extLst>
          </p:cNvPr>
          <p:cNvSpPr/>
          <p:nvPr/>
        </p:nvSpPr>
        <p:spPr>
          <a:xfrm>
            <a:off x="4900207" y="3060086"/>
            <a:ext cx="695730" cy="24368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True</a:t>
            </a:r>
            <a:endParaRPr lang="es-CO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21" name="Rectángulo: esquinas redondeadas 9">
            <a:extLst>
              <a:ext uri="{FF2B5EF4-FFF2-40B4-BE49-F238E27FC236}">
                <a16:creationId xmlns:a16="http://schemas.microsoft.com/office/drawing/2014/main" id="{86048D57-80CC-4C72-90FA-E62E48E2CBBF}"/>
              </a:ext>
            </a:extLst>
          </p:cNvPr>
          <p:cNvSpPr/>
          <p:nvPr/>
        </p:nvSpPr>
        <p:spPr>
          <a:xfrm>
            <a:off x="2519885" y="3055928"/>
            <a:ext cx="303801" cy="25200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9">
            <a:extLst>
              <a:ext uri="{FF2B5EF4-FFF2-40B4-BE49-F238E27FC236}">
                <a16:creationId xmlns:a16="http://schemas.microsoft.com/office/drawing/2014/main" id="{DB152C46-C9A8-451E-BC4C-46FB6A80FD44}"/>
              </a:ext>
            </a:extLst>
          </p:cNvPr>
          <p:cNvSpPr/>
          <p:nvPr/>
        </p:nvSpPr>
        <p:spPr>
          <a:xfrm>
            <a:off x="2519884" y="3323308"/>
            <a:ext cx="303801" cy="25200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9">
            <a:extLst>
              <a:ext uri="{FF2B5EF4-FFF2-40B4-BE49-F238E27FC236}">
                <a16:creationId xmlns:a16="http://schemas.microsoft.com/office/drawing/2014/main" id="{9469970C-B34B-4B31-A2DD-8E3477A68117}"/>
              </a:ext>
            </a:extLst>
          </p:cNvPr>
          <p:cNvSpPr/>
          <p:nvPr/>
        </p:nvSpPr>
        <p:spPr>
          <a:xfrm>
            <a:off x="2519884" y="2493104"/>
            <a:ext cx="303801" cy="25200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BE5D32D-BEE7-D325-DF67-7A7CF3C9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922" y="5668076"/>
            <a:ext cx="3253661" cy="3999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2B0C7A2-955F-AF83-B2DD-16E13A541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27" y="5668076"/>
            <a:ext cx="2907718" cy="752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2437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Condicional </a:t>
            </a:r>
            <a:r>
              <a:rPr lang="es-ES" b="1" dirty="0" err="1"/>
              <a:t>if-then-else</a:t>
            </a:r>
            <a:endParaRPr lang="es-ES" b="1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Sección </a:t>
            </a:r>
            <a:r>
              <a:rPr lang="es-ES" dirty="0" err="1"/>
              <a:t>elif</a:t>
            </a:r>
            <a:endParaRPr lang="es-ES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Condicionales anidados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2594E-B134-4237-ACBC-1D59568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 de clase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72CBBD-C47B-4F24-8B1E-98293B6C2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3" y="1130710"/>
            <a:ext cx="5857639" cy="4943519"/>
          </a:xfrm>
        </p:spPr>
        <p:txBody>
          <a:bodyPr anchor="t">
            <a:normAutofit/>
          </a:bodyPr>
          <a:lstStyle/>
          <a:p>
            <a:pPr algn="just"/>
            <a:endParaRPr lang="es-CO" sz="2000" dirty="0"/>
          </a:p>
          <a:p>
            <a:pPr algn="just"/>
            <a:r>
              <a:rPr lang="es-CO" sz="2000" dirty="0"/>
              <a:t>Cree un programa que dependiendo del año en que naciste te diga a que generación perteneces: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El programa pedirá al usuario por pantalla el año en que naciste (</a:t>
            </a:r>
            <a:r>
              <a:rPr lang="es-ES" sz="1800" dirty="0" err="1"/>
              <a:t>int</a:t>
            </a:r>
            <a:r>
              <a:rPr lang="es-ES" sz="1800" dirty="0"/>
              <a:t>).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Si el año está entre 1994 y 2010 imprimirá “Eres Generación Z”.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Si no, si el año está entre 1981 y 1993 imprimirá “Eres </a:t>
            </a:r>
            <a:r>
              <a:rPr lang="es-ES" sz="1800" dirty="0" err="1"/>
              <a:t>Milennial</a:t>
            </a:r>
            <a:r>
              <a:rPr lang="es-ES" sz="1800" dirty="0"/>
              <a:t>”.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De lo contrario, imprimirá “Eres de otra generación”.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2011B1-BFDE-4219-B11B-DDDC7BFC2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  <p:sp>
        <p:nvSpPr>
          <p:cNvPr id="8" name="Google Shape;270;p8">
            <a:extLst>
              <a:ext uri="{FF2B5EF4-FFF2-40B4-BE49-F238E27FC236}">
                <a16:creationId xmlns:a16="http://schemas.microsoft.com/office/drawing/2014/main" id="{7ECE4205-D044-4BFA-9799-E6B6BBCC4461}"/>
              </a:ext>
            </a:extLst>
          </p:cNvPr>
          <p:cNvSpPr/>
          <p:nvPr/>
        </p:nvSpPr>
        <p:spPr>
          <a:xfrm>
            <a:off x="2890061" y="4945420"/>
            <a:ext cx="3833448" cy="1512163"/>
          </a:xfrm>
          <a:prstGeom prst="rect">
            <a:avLst/>
          </a:prstGeom>
          <a:solidFill>
            <a:srgbClr val="00B0F0">
              <a:alpha val="21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/>
              <a:t>Ejemplo de ejecución 1:</a:t>
            </a:r>
          </a:p>
          <a:p>
            <a:r>
              <a:rPr lang="es-ES" sz="1700" dirty="0"/>
              <a:t>   año = 2008</a:t>
            </a:r>
          </a:p>
          <a:p>
            <a:r>
              <a:rPr lang="es-ES" sz="1700" dirty="0"/>
              <a:t>   Salida por pantalla “</a:t>
            </a:r>
            <a:r>
              <a:rPr lang="es-ES" sz="1600" dirty="0"/>
              <a:t>Eres Generación Z</a:t>
            </a:r>
            <a:r>
              <a:rPr lang="es-ES" sz="1700" dirty="0"/>
              <a:t>”.</a:t>
            </a:r>
          </a:p>
        </p:txBody>
      </p:sp>
      <p:sp>
        <p:nvSpPr>
          <p:cNvPr id="7" name="Google Shape;270;p8">
            <a:extLst>
              <a:ext uri="{FF2B5EF4-FFF2-40B4-BE49-F238E27FC236}">
                <a16:creationId xmlns:a16="http://schemas.microsoft.com/office/drawing/2014/main" id="{3A7B791A-FD71-4F8A-B1E5-3083464D6FCD}"/>
              </a:ext>
            </a:extLst>
          </p:cNvPr>
          <p:cNvSpPr/>
          <p:nvPr/>
        </p:nvSpPr>
        <p:spPr>
          <a:xfrm>
            <a:off x="6910002" y="4945420"/>
            <a:ext cx="4240406" cy="1512163"/>
          </a:xfrm>
          <a:prstGeom prst="rect">
            <a:avLst/>
          </a:prstGeom>
          <a:solidFill>
            <a:srgbClr val="00B0F0">
              <a:alpha val="21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/>
              <a:t>Ejemplo de ejecución 2:</a:t>
            </a:r>
          </a:p>
          <a:p>
            <a:r>
              <a:rPr lang="es-ES" sz="1700" dirty="0"/>
              <a:t>   año = 1960</a:t>
            </a:r>
          </a:p>
          <a:p>
            <a:r>
              <a:rPr lang="es-ES" sz="1700" dirty="0"/>
              <a:t>   Salida por pantalla “</a:t>
            </a:r>
            <a:r>
              <a:rPr lang="es-ES" sz="1600" dirty="0"/>
              <a:t>Eres de otra generación</a:t>
            </a:r>
            <a:r>
              <a:rPr lang="es-ES" sz="1700" dirty="0"/>
              <a:t>”.</a:t>
            </a:r>
          </a:p>
        </p:txBody>
      </p:sp>
      <p:sp>
        <p:nvSpPr>
          <p:cNvPr id="5" name="Google Shape;404;p16">
            <a:extLst>
              <a:ext uri="{FF2B5EF4-FFF2-40B4-BE49-F238E27FC236}">
                <a16:creationId xmlns:a16="http://schemas.microsoft.com/office/drawing/2014/main" id="{E3DFC2B9-E14C-C0D2-6F78-E0B5D50D2CEF}"/>
              </a:ext>
            </a:extLst>
          </p:cNvPr>
          <p:cNvSpPr/>
          <p:nvPr/>
        </p:nvSpPr>
        <p:spPr>
          <a:xfrm>
            <a:off x="8292154" y="1683248"/>
            <a:ext cx="3657600" cy="2755588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Antes de iniciar a codificar, en una hoja responda las siguientes preguntas y elabore el algoritmo paso a paso.</a:t>
            </a:r>
          </a:p>
          <a:p>
            <a:pPr algn="ctr"/>
            <a:endParaRPr lang="es-ES" b="1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¿Cuáles son los datos de entrada?</a:t>
            </a:r>
          </a:p>
          <a:p>
            <a:pPr algn="ctr"/>
            <a:r>
              <a:rPr lang="es-ES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¿Cuáles son los procesos u operaciones a realizar?</a:t>
            </a:r>
          </a:p>
          <a:p>
            <a:pPr algn="ctr"/>
            <a:r>
              <a:rPr lang="es-ES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¿Cuáles son los datos de salida?</a:t>
            </a:r>
          </a:p>
        </p:txBody>
      </p:sp>
    </p:spTree>
    <p:extLst>
      <p:ext uri="{BB962C8B-B14F-4D97-AF65-F5344CB8AC3E}">
        <p14:creationId xmlns:p14="http://schemas.microsoft.com/office/powerpoint/2010/main" val="12544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E4747-4594-4118-982A-BEF88A42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Solución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FCECB3-E1DB-4DA2-9EF8-D7F7EF61D5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300A39-B3FC-4121-98D1-DCAA7086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98" y="1562582"/>
            <a:ext cx="7140559" cy="27510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4ECFA79-438F-411D-9820-D04104CF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40" y="4632421"/>
            <a:ext cx="7026915" cy="1018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890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/>
              <a:t>Agenda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Condicional </a:t>
            </a:r>
            <a:r>
              <a:rPr lang="es-ES" dirty="0" err="1"/>
              <a:t>if-then-else</a:t>
            </a:r>
            <a:endParaRPr lang="es-ES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dirty="0"/>
              <a:t>Sección </a:t>
            </a:r>
            <a:r>
              <a:rPr lang="es-ES" dirty="0" err="1"/>
              <a:t>elif</a:t>
            </a:r>
            <a:endParaRPr lang="es-ES" dirty="0"/>
          </a:p>
          <a:p>
            <a:pPr marL="457200" lvl="0" indent="-457200">
              <a:spcBef>
                <a:spcPts val="0"/>
              </a:spcBef>
              <a:buSzPts val="2400"/>
              <a:buFont typeface="Calibri"/>
              <a:buAutoNum type="arabicPeriod"/>
            </a:pPr>
            <a:r>
              <a:rPr lang="es-ES" b="1" dirty="0"/>
              <a:t>Condicionales anidados</a:t>
            </a:r>
          </a:p>
        </p:txBody>
      </p:sp>
    </p:spTree>
    <p:extLst>
      <p:ext uri="{BB962C8B-B14F-4D97-AF65-F5344CB8AC3E}">
        <p14:creationId xmlns:p14="http://schemas.microsoft.com/office/powerpoint/2010/main" val="20436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FF3F3-39FF-4FEF-8137-54964885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Condicionales anidados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AEF8B3-F168-4074-8210-9466FCF12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200" dirty="0"/>
              <a:t>En programación es muy común contener condiciones dentro de otras condiciones. 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dirty="0"/>
              <a:t>A veces, primero se debe validar una condición inicial, y si esa condición se cumple, entonces se realizan otra serie de acciones que pueden incluir incluso nuevas condiciones.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dirty="0"/>
              <a:t>Veamos el siguiente ejemplo.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F15C93-AAFC-4600-8C99-8D9EE2624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pic>
        <p:nvPicPr>
          <p:cNvPr id="5" name="Picture 2" descr="Image result for matryoshka">
            <a:extLst>
              <a:ext uri="{FF2B5EF4-FFF2-40B4-BE49-F238E27FC236}">
                <a16:creationId xmlns:a16="http://schemas.microsoft.com/office/drawing/2014/main" id="{6EEE6D14-41F5-4ACA-B970-99C548A2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173" y="3813653"/>
            <a:ext cx="4012523" cy="22605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4373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4DD5F-75C2-4648-9B71-3E51EE30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Condicionales anidados – 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2AD8B3-ADD5-479A-B16D-A8D30B0813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A36948A2-607D-47B4-AA39-A068E07B3AA6}"/>
              </a:ext>
            </a:extLst>
          </p:cNvPr>
          <p:cNvSpPr txBox="1">
            <a:spLocks/>
          </p:cNvSpPr>
          <p:nvPr/>
        </p:nvSpPr>
        <p:spPr>
          <a:xfrm>
            <a:off x="1908164" y="1325879"/>
            <a:ext cx="3458123" cy="51266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1900" b="1" dirty="0"/>
              <a:t>Ejemplo:</a:t>
            </a:r>
          </a:p>
          <a:p>
            <a:pPr algn="just"/>
            <a:r>
              <a:rPr lang="es-CO" sz="1900" dirty="0"/>
              <a:t>Pídale al usuario por pantalla la </a:t>
            </a:r>
            <a:r>
              <a:rPr lang="es-CO" sz="1900" i="1" dirty="0"/>
              <a:t>edad</a:t>
            </a:r>
            <a:r>
              <a:rPr lang="es-CO" sz="1900" dirty="0"/>
              <a:t>. </a:t>
            </a:r>
          </a:p>
          <a:p>
            <a:pPr algn="just"/>
            <a:r>
              <a:rPr lang="es-CO" sz="1900" dirty="0"/>
              <a:t>Si la </a:t>
            </a:r>
            <a:r>
              <a:rPr lang="es-CO" sz="1900" i="1" dirty="0"/>
              <a:t>edad</a:t>
            </a:r>
            <a:r>
              <a:rPr lang="es-CO" sz="1900" dirty="0"/>
              <a:t> es mayor o igual a 18 entonces:</a:t>
            </a:r>
          </a:p>
          <a:p>
            <a:pPr lvl="1" algn="just">
              <a:buClr>
                <a:srgbClr val="009BAF"/>
              </a:buClr>
            </a:pPr>
            <a:r>
              <a:rPr lang="es-CO" sz="1700" dirty="0"/>
              <a:t>Pídale al usuario por pantalla el </a:t>
            </a:r>
            <a:r>
              <a:rPr lang="es-CO" sz="1700" i="1" dirty="0"/>
              <a:t>dinero</a:t>
            </a:r>
            <a:r>
              <a:rPr lang="es-CO" sz="1700" dirty="0"/>
              <a:t>. </a:t>
            </a:r>
          </a:p>
          <a:p>
            <a:pPr lvl="1" algn="just">
              <a:buClr>
                <a:srgbClr val="009BAF"/>
              </a:buClr>
            </a:pPr>
            <a:r>
              <a:rPr lang="es-CO" sz="1700" dirty="0"/>
              <a:t>Si el </a:t>
            </a:r>
            <a:r>
              <a:rPr lang="es-CO" sz="1700" i="1" dirty="0"/>
              <a:t>dinero</a:t>
            </a:r>
            <a:r>
              <a:rPr lang="es-CO" sz="1700" dirty="0"/>
              <a:t> es mayor o igual a 10 imprima “Puedes ingresar al teatro”. </a:t>
            </a:r>
          </a:p>
          <a:p>
            <a:pPr lvl="1" algn="just">
              <a:buClr>
                <a:srgbClr val="009BAF"/>
              </a:buClr>
            </a:pPr>
            <a:r>
              <a:rPr lang="es-CO" sz="1700" dirty="0"/>
              <a:t>De lo contrario, imprima “No cumples con el dinero”.</a:t>
            </a:r>
          </a:p>
          <a:p>
            <a:pPr algn="just"/>
            <a:r>
              <a:rPr lang="es-CO" sz="1900" dirty="0"/>
              <a:t>De lo contrario, imprima “No cumples con la edad”.</a:t>
            </a:r>
          </a:p>
          <a:p>
            <a:pPr algn="just"/>
            <a:r>
              <a:rPr lang="es-CO" sz="1900" dirty="0"/>
              <a:t>Al finalizar, imprima “Fin programa”.</a:t>
            </a:r>
          </a:p>
          <a:p>
            <a:endParaRPr lang="es-CO" dirty="0"/>
          </a:p>
        </p:txBody>
      </p:sp>
      <p:pic>
        <p:nvPicPr>
          <p:cNvPr id="30" name="Imagen 2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9E52D13-0FB0-4ABF-9E09-CF86DAC8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16" y="1464584"/>
            <a:ext cx="6375310" cy="4849228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1461822D-EE2A-4B85-880B-A66541FCAEDE}"/>
              </a:ext>
            </a:extLst>
          </p:cNvPr>
          <p:cNvSpPr/>
          <p:nvPr/>
        </p:nvSpPr>
        <p:spPr>
          <a:xfrm>
            <a:off x="7154644" y="1464584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>
                <a:solidFill>
                  <a:schemeClr val="tx1"/>
                </a:solidFill>
              </a:rPr>
              <a:t>If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  <a:r>
              <a:rPr lang="es-CO" b="1" dirty="0">
                <a:solidFill>
                  <a:schemeClr val="tx1"/>
                </a:solidFill>
              </a:rPr>
              <a:t>principal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4EA32671-40FD-4E0A-AF7C-A7F4F5862FD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567948" y="2029295"/>
            <a:ext cx="1428977" cy="88105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0785D28-E85B-49B5-B143-F49834A5F5A7}"/>
              </a:ext>
            </a:extLst>
          </p:cNvPr>
          <p:cNvSpPr/>
          <p:nvPr/>
        </p:nvSpPr>
        <p:spPr>
          <a:xfrm>
            <a:off x="9758865" y="1410789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>
                <a:solidFill>
                  <a:schemeClr val="tx1"/>
                </a:solidFill>
              </a:rPr>
              <a:t>If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  <a:r>
              <a:rPr lang="es-CO" b="1" dirty="0">
                <a:solidFill>
                  <a:schemeClr val="tx1"/>
                </a:solidFill>
              </a:rPr>
              <a:t>anidado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479E227D-56C0-43ED-8537-FA4A75DAC29E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9869967" y="1975500"/>
            <a:ext cx="731179" cy="600552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F705AA-DE08-4F89-B740-FD045E2556FB}"/>
              </a:ext>
            </a:extLst>
          </p:cNvPr>
          <p:cNvSpPr/>
          <p:nvPr/>
        </p:nvSpPr>
        <p:spPr>
          <a:xfrm>
            <a:off x="2326914" y="1760083"/>
            <a:ext cx="3039373" cy="509655"/>
          </a:xfrm>
          <a:prstGeom prst="rect">
            <a:avLst/>
          </a:prstGeom>
          <a:solidFill>
            <a:srgbClr val="FD91E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A19FA7-58DD-429B-8D2A-F5EAE8081F87}"/>
              </a:ext>
            </a:extLst>
          </p:cNvPr>
          <p:cNvSpPr/>
          <p:nvPr/>
        </p:nvSpPr>
        <p:spPr>
          <a:xfrm>
            <a:off x="7528911" y="2883574"/>
            <a:ext cx="1032832" cy="535856"/>
          </a:xfrm>
          <a:prstGeom prst="rect">
            <a:avLst/>
          </a:prstGeom>
          <a:solidFill>
            <a:srgbClr val="02C9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F3E61A7-9C01-4B33-B3FA-5D7012D51D61}"/>
              </a:ext>
            </a:extLst>
          </p:cNvPr>
          <p:cNvSpPr/>
          <p:nvPr/>
        </p:nvSpPr>
        <p:spPr>
          <a:xfrm>
            <a:off x="2326914" y="2344600"/>
            <a:ext cx="3039373" cy="509655"/>
          </a:xfrm>
          <a:prstGeom prst="rect">
            <a:avLst/>
          </a:prstGeom>
          <a:solidFill>
            <a:srgbClr val="02C9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ombo 13">
            <a:extLst>
              <a:ext uri="{FF2B5EF4-FFF2-40B4-BE49-F238E27FC236}">
                <a16:creationId xmlns:a16="http://schemas.microsoft.com/office/drawing/2014/main" id="{605EE22E-99A6-48E1-9331-C0924A5E8D96}"/>
              </a:ext>
            </a:extLst>
          </p:cNvPr>
          <p:cNvSpPr/>
          <p:nvPr/>
        </p:nvSpPr>
        <p:spPr>
          <a:xfrm>
            <a:off x="5662277" y="2729324"/>
            <a:ext cx="1032832" cy="809274"/>
          </a:xfrm>
          <a:prstGeom prst="diamond">
            <a:avLst/>
          </a:prstGeom>
          <a:solidFill>
            <a:srgbClr val="02C9B6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711D6D8-BE67-4026-B304-E96B48FFFDBD}"/>
              </a:ext>
            </a:extLst>
          </p:cNvPr>
          <p:cNvSpPr/>
          <p:nvPr/>
        </p:nvSpPr>
        <p:spPr>
          <a:xfrm>
            <a:off x="2871019" y="2899835"/>
            <a:ext cx="2495268" cy="509655"/>
          </a:xfrm>
          <a:prstGeom prst="rect">
            <a:avLst/>
          </a:prstGeom>
          <a:solidFill>
            <a:srgbClr val="02C9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793853D-3E9C-4B48-AB0E-B8D998405954}"/>
              </a:ext>
            </a:extLst>
          </p:cNvPr>
          <p:cNvSpPr/>
          <p:nvPr/>
        </p:nvSpPr>
        <p:spPr>
          <a:xfrm>
            <a:off x="2326914" y="5843913"/>
            <a:ext cx="3039373" cy="509655"/>
          </a:xfrm>
          <a:prstGeom prst="rect">
            <a:avLst/>
          </a:prstGeom>
          <a:solidFill>
            <a:srgbClr val="FD91E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69FFA5D-7186-458B-BD6A-37F70CE20D65}"/>
              </a:ext>
            </a:extLst>
          </p:cNvPr>
          <p:cNvSpPr/>
          <p:nvPr/>
        </p:nvSpPr>
        <p:spPr>
          <a:xfrm>
            <a:off x="5654836" y="2014910"/>
            <a:ext cx="1060152" cy="509655"/>
          </a:xfrm>
          <a:prstGeom prst="rect">
            <a:avLst/>
          </a:prstGeom>
          <a:solidFill>
            <a:srgbClr val="FD91E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D9227C9-E86B-43CC-B47C-A9D910E6F8BE}"/>
              </a:ext>
            </a:extLst>
          </p:cNvPr>
          <p:cNvSpPr/>
          <p:nvPr/>
        </p:nvSpPr>
        <p:spPr>
          <a:xfrm>
            <a:off x="5662277" y="4650464"/>
            <a:ext cx="1060152" cy="509655"/>
          </a:xfrm>
          <a:prstGeom prst="rect">
            <a:avLst/>
          </a:prstGeom>
          <a:solidFill>
            <a:srgbClr val="FD91E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3C526C2-9A74-4BEA-B7EC-8D2BB39A5229}"/>
              </a:ext>
            </a:extLst>
          </p:cNvPr>
          <p:cNvSpPr/>
          <p:nvPr/>
        </p:nvSpPr>
        <p:spPr>
          <a:xfrm>
            <a:off x="2326914" y="5259396"/>
            <a:ext cx="3039373" cy="509655"/>
          </a:xfrm>
          <a:prstGeom prst="rect">
            <a:avLst/>
          </a:prstGeom>
          <a:solidFill>
            <a:srgbClr val="02C9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B83A1E7-581A-46BB-A591-A2A99F4ED8A7}"/>
              </a:ext>
            </a:extLst>
          </p:cNvPr>
          <p:cNvSpPr/>
          <p:nvPr/>
        </p:nvSpPr>
        <p:spPr>
          <a:xfrm>
            <a:off x="5689597" y="3847516"/>
            <a:ext cx="1032832" cy="535856"/>
          </a:xfrm>
          <a:prstGeom prst="rect">
            <a:avLst/>
          </a:prstGeom>
          <a:solidFill>
            <a:srgbClr val="02C9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ombo 21">
            <a:extLst>
              <a:ext uri="{FF2B5EF4-FFF2-40B4-BE49-F238E27FC236}">
                <a16:creationId xmlns:a16="http://schemas.microsoft.com/office/drawing/2014/main" id="{ECD1DDF8-5481-4E9B-B95C-04F7295C6B01}"/>
              </a:ext>
            </a:extLst>
          </p:cNvPr>
          <p:cNvSpPr/>
          <p:nvPr/>
        </p:nvSpPr>
        <p:spPr>
          <a:xfrm>
            <a:off x="8920843" y="2739634"/>
            <a:ext cx="1032832" cy="809274"/>
          </a:xfrm>
          <a:prstGeom prst="diamond">
            <a:avLst/>
          </a:prstGeom>
          <a:solidFill>
            <a:srgbClr val="009BA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F44CA1B-033A-4486-A591-7BB621DAC225}"/>
              </a:ext>
            </a:extLst>
          </p:cNvPr>
          <p:cNvSpPr/>
          <p:nvPr/>
        </p:nvSpPr>
        <p:spPr>
          <a:xfrm>
            <a:off x="8920844" y="3861410"/>
            <a:ext cx="1032832" cy="499575"/>
          </a:xfrm>
          <a:prstGeom prst="rect">
            <a:avLst/>
          </a:prstGeom>
          <a:solidFill>
            <a:srgbClr val="009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BE77707-F81C-4255-8F17-069B6C44D600}"/>
              </a:ext>
            </a:extLst>
          </p:cNvPr>
          <p:cNvSpPr/>
          <p:nvPr/>
        </p:nvSpPr>
        <p:spPr>
          <a:xfrm>
            <a:off x="10778079" y="2904422"/>
            <a:ext cx="1032832" cy="499575"/>
          </a:xfrm>
          <a:prstGeom prst="rect">
            <a:avLst/>
          </a:prstGeom>
          <a:solidFill>
            <a:srgbClr val="009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B632BB1-B727-4454-B237-069748BA6B5E}"/>
              </a:ext>
            </a:extLst>
          </p:cNvPr>
          <p:cNvSpPr/>
          <p:nvPr/>
        </p:nvSpPr>
        <p:spPr>
          <a:xfrm>
            <a:off x="2871020" y="3494290"/>
            <a:ext cx="2495268" cy="899021"/>
          </a:xfrm>
          <a:prstGeom prst="rect">
            <a:avLst/>
          </a:prstGeom>
          <a:solidFill>
            <a:srgbClr val="009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6625925-A205-48C0-8917-1E22E3E93E46}"/>
              </a:ext>
            </a:extLst>
          </p:cNvPr>
          <p:cNvSpPr/>
          <p:nvPr/>
        </p:nvSpPr>
        <p:spPr>
          <a:xfrm>
            <a:off x="2871020" y="4501351"/>
            <a:ext cx="2495268" cy="683183"/>
          </a:xfrm>
          <a:prstGeom prst="rect">
            <a:avLst/>
          </a:prstGeom>
          <a:solidFill>
            <a:srgbClr val="009B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1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585DE89-7AD4-43B1-A292-4B5CA278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85" y="1815758"/>
            <a:ext cx="6192325" cy="3423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DB0756-107A-4676-9857-D28019832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C6AC911-3F55-4C6E-B5BF-359E34A1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43411"/>
            <a:ext cx="9666016" cy="1018902"/>
          </a:xfrm>
        </p:spPr>
        <p:txBody>
          <a:bodyPr/>
          <a:lstStyle/>
          <a:p>
            <a:r>
              <a:rPr lang="es-CO" dirty="0"/>
              <a:t>Condicionales anidados – Código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F67F89-970F-4D82-B418-F492D0AEC68C}"/>
              </a:ext>
            </a:extLst>
          </p:cNvPr>
          <p:cNvSpPr txBox="1">
            <a:spLocks/>
          </p:cNvSpPr>
          <p:nvPr/>
        </p:nvSpPr>
        <p:spPr>
          <a:xfrm>
            <a:off x="2076994" y="1115823"/>
            <a:ext cx="9666016" cy="13435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Analicemos el siguiente código:</a:t>
            </a:r>
          </a:p>
        </p:txBody>
      </p:sp>
      <p:sp>
        <p:nvSpPr>
          <p:cNvPr id="8" name="Google Shape;547;p27">
            <a:extLst>
              <a:ext uri="{FF2B5EF4-FFF2-40B4-BE49-F238E27FC236}">
                <a16:creationId xmlns:a16="http://schemas.microsoft.com/office/drawing/2014/main" id="{CDD9C94D-7D6C-4D9F-B69B-C199A2734B9A}"/>
              </a:ext>
            </a:extLst>
          </p:cNvPr>
          <p:cNvSpPr/>
          <p:nvPr/>
        </p:nvSpPr>
        <p:spPr>
          <a:xfrm>
            <a:off x="8932952" y="1880395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9" name="Google Shape;558;p27">
            <a:extLst>
              <a:ext uri="{FF2B5EF4-FFF2-40B4-BE49-F238E27FC236}">
                <a16:creationId xmlns:a16="http://schemas.microsoft.com/office/drawing/2014/main" id="{6B0D9097-E092-44A6-9637-0DE6EB716871}"/>
              </a:ext>
            </a:extLst>
          </p:cNvPr>
          <p:cNvSpPr/>
          <p:nvPr/>
        </p:nvSpPr>
        <p:spPr>
          <a:xfrm>
            <a:off x="9226194" y="3527322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DEEC04D-E6DC-4FE5-811A-BD7F146CDC62}"/>
              </a:ext>
            </a:extLst>
          </p:cNvPr>
          <p:cNvSpPr/>
          <p:nvPr/>
        </p:nvSpPr>
        <p:spPr>
          <a:xfrm>
            <a:off x="6727939" y="1275797"/>
            <a:ext cx="1342486" cy="58645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>
                <a:solidFill>
                  <a:schemeClr val="tx1"/>
                </a:solidFill>
              </a:rPr>
              <a:t>If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  <a:r>
              <a:rPr lang="es-CO" b="1" dirty="0">
                <a:solidFill>
                  <a:schemeClr val="tx1"/>
                </a:solidFill>
              </a:rPr>
              <a:t>principal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02A7028-34BE-4AF8-AF2B-2AC2DC8AB33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788310" y="1862248"/>
            <a:ext cx="2610872" cy="699935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D797C71-E4AD-479C-B8E8-A566108BD5D1}"/>
              </a:ext>
            </a:extLst>
          </p:cNvPr>
          <p:cNvSpPr/>
          <p:nvPr/>
        </p:nvSpPr>
        <p:spPr>
          <a:xfrm>
            <a:off x="7333308" y="2041207"/>
            <a:ext cx="1168405" cy="607558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>
                <a:solidFill>
                  <a:schemeClr val="tx1"/>
                </a:solidFill>
              </a:rPr>
              <a:t>If</a:t>
            </a:r>
            <a:r>
              <a:rPr lang="es-CO" b="1" i="1" dirty="0">
                <a:solidFill>
                  <a:schemeClr val="tx1"/>
                </a:solidFill>
              </a:rPr>
              <a:t> </a:t>
            </a:r>
            <a:r>
              <a:rPr lang="es-CO" b="1" dirty="0">
                <a:solidFill>
                  <a:schemeClr val="tx1"/>
                </a:solidFill>
              </a:rPr>
              <a:t>anidado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CB7273B-AEE8-49AB-9BE5-F8B21D86E96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201265" y="2344986"/>
            <a:ext cx="2132043" cy="826427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Google Shape;536;p26">
            <a:extLst>
              <a:ext uri="{FF2B5EF4-FFF2-40B4-BE49-F238E27FC236}">
                <a16:creationId xmlns:a16="http://schemas.microsoft.com/office/drawing/2014/main" id="{73AA24F3-929C-4A89-A391-0E2AAE8055A0}"/>
              </a:ext>
            </a:extLst>
          </p:cNvPr>
          <p:cNvSpPr/>
          <p:nvPr/>
        </p:nvSpPr>
        <p:spPr>
          <a:xfrm>
            <a:off x="2287148" y="5588060"/>
            <a:ext cx="5603601" cy="793077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Nótese que se debe dejar doble tabulación en el cuerpo del </a:t>
            </a:r>
            <a:r>
              <a:rPr lang="es-CO" sz="1600" b="1" i="1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s-CO" sz="16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anidado, dado que es un</a:t>
            </a:r>
            <a:r>
              <a:rPr lang="es-CO" sz="16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600" b="1" i="1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s-CO" sz="16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contenido dentro de otro </a:t>
            </a:r>
            <a:r>
              <a:rPr lang="es-CO" sz="1600" b="1" i="1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if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15" name="Google Shape;270;p8">
            <a:extLst>
              <a:ext uri="{FF2B5EF4-FFF2-40B4-BE49-F238E27FC236}">
                <a16:creationId xmlns:a16="http://schemas.microsoft.com/office/drawing/2014/main" id="{B7454C11-CFEB-4471-9285-946A94A5CA18}"/>
              </a:ext>
            </a:extLst>
          </p:cNvPr>
          <p:cNvSpPr/>
          <p:nvPr/>
        </p:nvSpPr>
        <p:spPr>
          <a:xfrm>
            <a:off x="6271879" y="4989587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8E6B6C5-E3B6-4AF1-9C44-E25A81C6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622" y="2584622"/>
            <a:ext cx="3093988" cy="5867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5389C70-EE80-4865-84C2-C3E3D78DF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686" y="4250130"/>
            <a:ext cx="3635055" cy="1204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578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03ACA-CD16-4DDA-97F1-9CF9E7E8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 de clase 4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F27132-3101-45E4-B60E-2956B07A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76200" indent="0" algn="just">
              <a:buNone/>
            </a:pPr>
            <a:r>
              <a:rPr lang="es-CO" sz="2400" dirty="0"/>
              <a:t>Realice el diagrama de flujo y el código Python del siguiente enunciado.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Pídale al usuario por pantalla su género de música favorito.</a:t>
            </a:r>
          </a:p>
          <a:p>
            <a:pPr algn="just"/>
            <a:r>
              <a:rPr lang="es-CO" sz="2400" dirty="0"/>
              <a:t>Si el genero es “</a:t>
            </a:r>
            <a:r>
              <a:rPr lang="es-CO" sz="2400" dirty="0" err="1"/>
              <a:t>Electronica</a:t>
            </a:r>
            <a:r>
              <a:rPr lang="es-CO" sz="2400" dirty="0"/>
              <a:t>” o “Pop”: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Pídale por pantalla por el año en que nació. Si el año es mayor a 2000 y el género es “Pop” imprima “Tengo la camisa negra”. De lo contrario, imprima “Por siempre Daft punk”.</a:t>
            </a:r>
          </a:p>
          <a:p>
            <a:pPr algn="just"/>
            <a:r>
              <a:rPr lang="es-CO" sz="2400" dirty="0"/>
              <a:t>De lo contrario, imprima por pantalla “Los únicos géneros buenos son </a:t>
            </a:r>
            <a:r>
              <a:rPr lang="es-CO" sz="2400" dirty="0" err="1"/>
              <a:t>Electronica</a:t>
            </a:r>
            <a:r>
              <a:rPr lang="es-CO" sz="2400" dirty="0"/>
              <a:t> y Pop”.</a:t>
            </a:r>
          </a:p>
          <a:p>
            <a:pPr algn="just"/>
            <a:r>
              <a:rPr lang="es-CO" sz="2400" dirty="0"/>
              <a:t>Al final siempre imprima “Fin programa”.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B0794E-1247-4CF9-B6F5-F2C60DE74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88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E4A6D-C8D9-4521-B7EC-87127C2B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Solución – Diagrama de flujo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0DA048-64B8-4497-9167-CA461A604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27</a:t>
            </a:fld>
            <a:endParaRPr lang="es-CO"/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0260393-3327-4C43-8354-DC7BED3F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051" y="1240971"/>
            <a:ext cx="8071901" cy="5151147"/>
          </a:xfrm>
          <a:prstGeom prst="rect">
            <a:avLst/>
          </a:prstGeom>
        </p:spPr>
      </p:pic>
      <p:sp>
        <p:nvSpPr>
          <p:cNvPr id="5" name="Google Shape;270;p8">
            <a:extLst>
              <a:ext uri="{FF2B5EF4-FFF2-40B4-BE49-F238E27FC236}">
                <a16:creationId xmlns:a16="http://schemas.microsoft.com/office/drawing/2014/main" id="{F0AC6D1A-21BD-496D-A74D-18334AEE8ACB}"/>
              </a:ext>
            </a:extLst>
          </p:cNvPr>
          <p:cNvSpPr/>
          <p:nvPr/>
        </p:nvSpPr>
        <p:spPr>
          <a:xfrm>
            <a:off x="5265519" y="1374728"/>
            <a:ext cx="3288964" cy="88514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Implemente el código Python de este diagrama de flujo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1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EF480-8547-44CC-8C93-6D6B489F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Solución – Código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870D10-0EDA-45ED-8B1E-A7E1FA1569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28</a:t>
            </a:fld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7B284B-9452-4A31-9779-3A8744B5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467" y="1730552"/>
            <a:ext cx="8657070" cy="3947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090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35C1C-175D-43BD-B22B-1E49827E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Actividades para la próxima semana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2D5C13-1E5D-454E-A20A-80427D686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533400" indent="-457200" algn="just">
              <a:buFont typeface="+mj-lt"/>
              <a:buAutoNum type="arabicPeriod"/>
            </a:pPr>
            <a:r>
              <a:rPr lang="es-CO" sz="2400" dirty="0"/>
              <a:t>Completar el </a:t>
            </a:r>
            <a:r>
              <a:rPr lang="es-CO" sz="2400" b="1" dirty="0"/>
              <a:t>Taller 03 </a:t>
            </a:r>
            <a:r>
              <a:rPr lang="es-CO" sz="2400" dirty="0"/>
              <a:t>en Moodle VPL antes de la clase de la próxima semana.</a:t>
            </a:r>
          </a:p>
          <a:p>
            <a:pPr marL="533400" indent="-457200" algn="just">
              <a:buFont typeface="+mj-lt"/>
              <a:buAutoNum type="arabicPeriod"/>
            </a:pPr>
            <a:endParaRPr lang="es-CO" sz="2400" dirty="0"/>
          </a:p>
          <a:p>
            <a:pPr marL="533400" indent="-457200" algn="just">
              <a:buFont typeface="+mj-lt"/>
              <a:buAutoNum type="arabicPeriod"/>
            </a:pPr>
            <a:r>
              <a:rPr lang="es-CO" sz="2400" dirty="0"/>
              <a:t>Repasar las presentaciones ya que la otra semana deben presentar el </a:t>
            </a:r>
            <a:r>
              <a:rPr lang="es-CO" sz="2400" b="1" dirty="0"/>
              <a:t>Quiz 03</a:t>
            </a:r>
            <a:r>
              <a:rPr lang="es-CO" sz="2400" dirty="0"/>
              <a:t>.</a:t>
            </a:r>
          </a:p>
          <a:p>
            <a:pPr marL="533400" indent="-457200" algn="just">
              <a:buFont typeface="+mj-lt"/>
              <a:buAutoNum type="arabicPeriod"/>
            </a:pPr>
            <a:endParaRPr lang="es-CO" sz="2400" dirty="0"/>
          </a:p>
          <a:p>
            <a:pPr marL="533400" indent="-457200" algn="just">
              <a:buFont typeface="+mj-lt"/>
              <a:buAutoNum type="arabicPeriod"/>
            </a:pPr>
            <a:r>
              <a:rPr lang="es-CO" sz="2400" dirty="0"/>
              <a:t>Asistir a las </a:t>
            </a:r>
            <a:r>
              <a:rPr lang="es-CO" sz="2400" b="1" dirty="0" err="1"/>
              <a:t>monitorías</a:t>
            </a:r>
            <a:r>
              <a:rPr lang="es-CO" sz="2400" dirty="0"/>
              <a:t> para resolver dudas o repasar los temas de las presentaciones de esta semana y sobre los talleres.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56F0F7-3A88-4670-A0F0-041E8827F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00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75AD13-FF72-44C8-ADC5-89332BBEC0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2305E327-7A3B-4F50-ACB4-8A8CAD3B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02405"/>
            <a:ext cx="9666016" cy="1018902"/>
          </a:xfrm>
        </p:spPr>
        <p:txBody>
          <a:bodyPr/>
          <a:lstStyle/>
          <a:p>
            <a:r>
              <a:rPr lang="es-CO" dirty="0"/>
              <a:t>Condicional </a:t>
            </a:r>
            <a:r>
              <a:rPr lang="es-CO" i="1" dirty="0" err="1"/>
              <a:t>if-then-else</a:t>
            </a:r>
            <a:endParaRPr lang="es-CO" i="1" dirty="0"/>
          </a:p>
        </p:txBody>
      </p:sp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1638EAED-2AE4-4CE5-A698-44249B8C73B7}"/>
              </a:ext>
            </a:extLst>
          </p:cNvPr>
          <p:cNvSpPr txBox="1">
            <a:spLocks/>
          </p:cNvSpPr>
          <p:nvPr/>
        </p:nvSpPr>
        <p:spPr>
          <a:xfrm>
            <a:off x="2076994" y="1223978"/>
            <a:ext cx="966601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/>
              <a:t>Un condicional</a:t>
            </a:r>
            <a:r>
              <a:rPr lang="es-CO" sz="2000" i="1" dirty="0"/>
              <a:t> </a:t>
            </a:r>
            <a:r>
              <a:rPr lang="es-CO" sz="2000" i="1" dirty="0" err="1"/>
              <a:t>if-then</a:t>
            </a:r>
            <a:r>
              <a:rPr lang="es-CO" sz="2000" dirty="0"/>
              <a:t> puede opcionalmente ampliarse con el uso de una sección </a:t>
            </a:r>
            <a:r>
              <a:rPr lang="es-CO" sz="2000" i="1" dirty="0" err="1"/>
              <a:t>else</a:t>
            </a:r>
            <a:r>
              <a:rPr lang="es-CO" sz="2000" dirty="0"/>
              <a:t> (generando un condicional </a:t>
            </a:r>
            <a:r>
              <a:rPr lang="es-CO" sz="2000" b="1" i="1" dirty="0" err="1"/>
              <a:t>if-then-else</a:t>
            </a:r>
            <a:r>
              <a:rPr lang="es-CO" sz="2000" dirty="0"/>
              <a:t>).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dirty="0"/>
              <a:t>La sección </a:t>
            </a:r>
            <a:r>
              <a:rPr lang="es-CO" sz="2000" b="1" i="1" dirty="0" err="1"/>
              <a:t>else</a:t>
            </a:r>
            <a:r>
              <a:rPr lang="es-CO" sz="2000" b="1" dirty="0"/>
              <a:t> (de lo contrario en español) </a:t>
            </a:r>
            <a:r>
              <a:rPr lang="es-CO" sz="2000" dirty="0"/>
              <a:t>debe añadirse al final del condicional </a:t>
            </a:r>
            <a:r>
              <a:rPr lang="es-CO" sz="2000" i="1" dirty="0" err="1"/>
              <a:t>if-then</a:t>
            </a:r>
            <a:r>
              <a:rPr lang="es-CO" sz="2000" dirty="0"/>
              <a:t>, y esta sección permite definir dentro de su cuerpo un conjunto de instrucciones que serán ejecutadas solo si la condición del </a:t>
            </a:r>
            <a:r>
              <a:rPr lang="es-CO" sz="2000" i="1" dirty="0" err="1"/>
              <a:t>if</a:t>
            </a:r>
            <a:r>
              <a:rPr lang="es-CO" sz="2000" i="1" dirty="0"/>
              <a:t> </a:t>
            </a:r>
            <a:r>
              <a:rPr lang="es-CO" sz="2000" dirty="0"/>
              <a:t>es falsa (</a:t>
            </a:r>
            <a:r>
              <a:rPr lang="es-CO" sz="2000" i="1" dirty="0"/>
              <a:t>False</a:t>
            </a:r>
            <a:r>
              <a:rPr lang="es-CO" sz="2000" dirty="0"/>
              <a:t>).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dirty="0"/>
              <a:t>En español, el condicional </a:t>
            </a:r>
            <a:r>
              <a:rPr lang="es-CO" sz="2000" i="1" dirty="0" err="1"/>
              <a:t>if-then-else</a:t>
            </a:r>
            <a:r>
              <a:rPr lang="es-CO" sz="2000" i="1" dirty="0"/>
              <a:t> </a:t>
            </a:r>
            <a:r>
              <a:rPr lang="es-CO" sz="2000" dirty="0"/>
              <a:t>puede leerse como: </a:t>
            </a:r>
            <a:r>
              <a:rPr lang="es-CO" sz="2000" b="1" dirty="0"/>
              <a:t>Si</a:t>
            </a:r>
            <a:r>
              <a:rPr lang="es-CO" sz="2000" dirty="0"/>
              <a:t> tal condición es verdadera, </a:t>
            </a:r>
            <a:r>
              <a:rPr lang="es-CO" sz="2000" b="1" dirty="0"/>
              <a:t>entonces</a:t>
            </a:r>
            <a:r>
              <a:rPr lang="es-CO" sz="2000" dirty="0"/>
              <a:t> ejecute el siguiente código. </a:t>
            </a:r>
            <a:r>
              <a:rPr lang="es-CO" sz="2000" b="1" dirty="0"/>
              <a:t>De lo contrario</a:t>
            </a:r>
            <a:r>
              <a:rPr lang="es-CO" sz="2000" dirty="0"/>
              <a:t>, ejecute este otro código.</a:t>
            </a:r>
          </a:p>
          <a:p>
            <a:pPr algn="just"/>
            <a:endParaRPr lang="es-CO" sz="200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s-CO" sz="2000" dirty="0"/>
          </a:p>
          <a:p>
            <a:pPr algn="just"/>
            <a:endParaRPr lang="es-CO" sz="2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2E974A-104A-43C8-9DB2-8F7D7021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08" y="4219932"/>
            <a:ext cx="3729987" cy="26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82069-EAA1-2EA6-F99B-1FC58479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Hoja de trucos – Elementos vistos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748598-6288-67C3-AABE-E3A617D91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94" y="1410789"/>
            <a:ext cx="9348090" cy="4663440"/>
          </a:xfrm>
        </p:spPr>
        <p:txBody>
          <a:bodyPr anchor="t">
            <a:normAutofit/>
          </a:bodyPr>
          <a:lstStyle/>
          <a:p>
            <a:pPr marL="76200" indent="0" algn="just">
              <a:buNone/>
            </a:pPr>
            <a:r>
              <a:rPr lang="es-CO" sz="2400" dirty="0"/>
              <a:t>Durante esta semana vimos los siguientes trucos (márquelos con una “x”):</a:t>
            </a:r>
          </a:p>
          <a:p>
            <a:pPr lvl="1" algn="just">
              <a:buClr>
                <a:srgbClr val="009BAF"/>
              </a:buClr>
            </a:pPr>
            <a:r>
              <a:rPr lang="es-CO" sz="2000" dirty="0"/>
              <a:t>T28, T29 y T30.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767574-8986-90D3-ABBC-A4E797ECA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30</a:t>
            </a:fld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9F0D8F-DCE5-7DFC-649A-430B878A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7" y="3053268"/>
            <a:ext cx="5286683" cy="30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8"/>
          <p:cNvSpPr txBox="1">
            <a:spLocks noGrp="1"/>
          </p:cNvSpPr>
          <p:nvPr>
            <p:ph type="title"/>
          </p:nvPr>
        </p:nvSpPr>
        <p:spPr>
          <a:xfrm>
            <a:off x="1139661" y="1195462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CO" sz="5400" dirty="0"/>
              <a:t>Recapitulemos</a:t>
            </a:r>
            <a:endParaRPr dirty="0"/>
          </a:p>
        </p:txBody>
      </p:sp>
      <p:pic>
        <p:nvPicPr>
          <p:cNvPr id="565" name="Google Shape;565;p28" descr="https://dqam6mam97sh3.cloudfront.net/blog/ausl/wp-content/uploads/sites/2/2015/02/hom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1715" y="417679"/>
            <a:ext cx="3393996" cy="22626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32615EC-A064-4345-8A92-0D6C99FB783B}"/>
              </a:ext>
            </a:extLst>
          </p:cNvPr>
          <p:cNvSpPr txBox="1">
            <a:spLocks/>
          </p:cNvSpPr>
          <p:nvPr/>
        </p:nvSpPr>
        <p:spPr>
          <a:xfrm>
            <a:off x="1139661" y="2656819"/>
            <a:ext cx="10341147" cy="3635831"/>
          </a:xfrm>
          <a:prstGeom prst="rect">
            <a:avLst/>
          </a:prstGeom>
        </p:spPr>
        <p:txBody>
          <a:bodyPr numCol="1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  <a:buNone/>
            </a:pPr>
            <a:r>
              <a:rPr lang="es-CO" b="1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Hasta este punto debemos saber:</a:t>
            </a: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r>
              <a:rPr lang="es-E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funciona la estructura </a:t>
            </a:r>
            <a:r>
              <a:rPr lang="es-ES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if-then-else</a:t>
            </a:r>
            <a:r>
              <a:rPr lang="es-E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r>
              <a:rPr lang="es-ES" sz="2000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¿Para qué sirve la sección </a:t>
            </a:r>
            <a:r>
              <a:rPr lang="es-ES" sz="2000" i="1" dirty="0" err="1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elif</a:t>
            </a:r>
            <a:r>
              <a:rPr lang="es-ES" sz="2000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?</a:t>
            </a: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r>
              <a:rPr lang="es-ES" sz="2000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¿Cómo anidar condicionales?</a:t>
            </a:r>
            <a:endParaRPr lang="es-ES" sz="1600" dirty="0">
              <a:solidFill>
                <a:srgbClr val="000000"/>
              </a:solidFill>
              <a:ea typeface="Arial"/>
              <a:cs typeface="Arial"/>
            </a:endParaRP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spcBef>
                <a:spcPts val="960"/>
              </a:spcBef>
              <a:spcAft>
                <a:spcPts val="0"/>
              </a:spcAft>
              <a:buClr>
                <a:srgbClr val="1186C3"/>
              </a:buClr>
              <a:buSzPts val="1800"/>
            </a:pPr>
            <a:endParaRPr lang="es-CO" sz="1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just">
              <a:buSzPct val="100000"/>
            </a:pPr>
            <a:endParaRPr lang="es-CO" dirty="0"/>
          </a:p>
          <a:p>
            <a:pPr algn="just">
              <a:buSzPct val="100000"/>
            </a:pP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0668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1397374" y="274320"/>
            <a:ext cx="9666016" cy="10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dirty="0"/>
              <a:t>Referencias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1"/>
          </p:nvPr>
        </p:nvSpPr>
        <p:spPr>
          <a:xfrm>
            <a:off x="717755" y="2057401"/>
            <a:ext cx="11025255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58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CO" sz="2000" dirty="0"/>
              <a:t>Beecher, K. (2017). COMPUTATIONAL THINKING A </a:t>
            </a:r>
            <a:r>
              <a:rPr lang="es-CO" sz="2000" dirty="0" err="1"/>
              <a:t>beginner’s</a:t>
            </a:r>
            <a:r>
              <a:rPr lang="es-CO" sz="2000" dirty="0"/>
              <a:t> guide </a:t>
            </a:r>
            <a:r>
              <a:rPr lang="es-CO" sz="2000" dirty="0" err="1"/>
              <a:t>to</a:t>
            </a:r>
            <a:r>
              <a:rPr lang="es-CO" sz="2000" dirty="0"/>
              <a:t> </a:t>
            </a:r>
            <a:r>
              <a:rPr lang="es-CO" sz="2000" dirty="0" err="1"/>
              <a:t>problem</a:t>
            </a:r>
            <a:r>
              <a:rPr lang="es-CO" sz="2000" dirty="0"/>
              <a:t> </a:t>
            </a:r>
            <a:r>
              <a:rPr lang="es-CO" sz="2000" dirty="0" err="1"/>
              <a:t>solving</a:t>
            </a:r>
            <a:r>
              <a:rPr lang="es-CO" sz="2000" dirty="0"/>
              <a:t> and </a:t>
            </a:r>
            <a:r>
              <a:rPr lang="es-CO" sz="2000" dirty="0" err="1"/>
              <a:t>programming</a:t>
            </a:r>
            <a:r>
              <a:rPr lang="es-CO" sz="2000" dirty="0"/>
              <a:t>. </a:t>
            </a:r>
          </a:p>
          <a:p>
            <a:pPr marL="285750" indent="-285750" algn="just">
              <a:spcBef>
                <a:spcPts val="0"/>
              </a:spcBef>
              <a:buSzPts val="2000"/>
            </a:pPr>
            <a:r>
              <a:rPr lang="es-CO" sz="2000" dirty="0"/>
              <a:t>Correa, D. &amp; Vallejo, P. (2023). Python Para Principiantes: Aprender a programar con Python de manera práctica y paso a paso.</a:t>
            </a:r>
          </a:p>
          <a:p>
            <a:pPr marL="285750" indent="-285750" algn="just">
              <a:spcBef>
                <a:spcPts val="0"/>
              </a:spcBef>
              <a:buSzPts val="2000"/>
            </a:pPr>
            <a:r>
              <a:rPr lang="es-CO" sz="2000" dirty="0" err="1"/>
              <a:t>Sweigart</a:t>
            </a:r>
            <a:r>
              <a:rPr lang="es-CO" sz="2000" dirty="0"/>
              <a:t>, A. (2019). </a:t>
            </a:r>
            <a:r>
              <a:rPr lang="es-CO" sz="2000" dirty="0" err="1"/>
              <a:t>Automate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boring</a:t>
            </a:r>
            <a:r>
              <a:rPr lang="es-CO" sz="2000" dirty="0"/>
              <a:t> </a:t>
            </a:r>
            <a:r>
              <a:rPr lang="es-CO" sz="2000" dirty="0" err="1"/>
              <a:t>stuff</a:t>
            </a:r>
            <a:r>
              <a:rPr lang="es-CO" sz="2000" dirty="0"/>
              <a:t> </a:t>
            </a:r>
            <a:r>
              <a:rPr lang="es-CO" sz="2000" dirty="0" err="1"/>
              <a:t>with</a:t>
            </a:r>
            <a:r>
              <a:rPr lang="es-CO" sz="2000" dirty="0"/>
              <a:t> Python: </a:t>
            </a:r>
            <a:r>
              <a:rPr lang="es-CO" sz="2000" dirty="0" err="1"/>
              <a:t>practical</a:t>
            </a:r>
            <a:r>
              <a:rPr lang="es-CO" sz="2000" dirty="0"/>
              <a:t> </a:t>
            </a:r>
            <a:r>
              <a:rPr lang="es-CO" sz="2000" dirty="0" err="1"/>
              <a:t>programming</a:t>
            </a:r>
            <a:r>
              <a:rPr lang="es-CO" sz="2000" dirty="0"/>
              <a:t> </a:t>
            </a:r>
            <a:r>
              <a:rPr lang="es-CO" sz="2000" dirty="0" err="1"/>
              <a:t>for</a:t>
            </a:r>
            <a:r>
              <a:rPr lang="es-CO" sz="2000" dirty="0"/>
              <a:t> total </a:t>
            </a:r>
            <a:r>
              <a:rPr lang="es-CO" sz="2000" dirty="0" err="1"/>
              <a:t>beginners</a:t>
            </a:r>
            <a:r>
              <a:rPr lang="es-CO" sz="2000" dirty="0"/>
              <a:t>. No </a:t>
            </a:r>
            <a:r>
              <a:rPr lang="es-CO" sz="2000" dirty="0" err="1"/>
              <a:t>Starch</a:t>
            </a:r>
            <a:r>
              <a:rPr lang="es-CO" sz="2000" dirty="0"/>
              <a:t> </a:t>
            </a:r>
            <a:r>
              <a:rPr lang="es-CO" sz="2000" dirty="0" err="1"/>
              <a:t>Press</a:t>
            </a:r>
            <a:r>
              <a:rPr lang="es-CO" sz="2000" dirty="0"/>
              <a:t>.</a:t>
            </a:r>
          </a:p>
          <a:p>
            <a:pPr marL="285750" indent="-285750" algn="just">
              <a:spcBef>
                <a:spcPts val="0"/>
              </a:spcBef>
              <a:buSzPts val="2000"/>
            </a:pPr>
            <a:r>
              <a:rPr lang="es-CO" sz="2000" dirty="0"/>
              <a:t>Theobald, O. (2021). Python </a:t>
            </a:r>
            <a:r>
              <a:rPr lang="es-CO" sz="2000" dirty="0" err="1"/>
              <a:t>For</a:t>
            </a:r>
            <a:r>
              <a:rPr lang="es-CO" sz="2000" dirty="0"/>
              <a:t> Absolute </a:t>
            </a:r>
            <a:r>
              <a:rPr lang="es-CO" sz="2000" dirty="0" err="1"/>
              <a:t>Beginners</a:t>
            </a:r>
            <a:r>
              <a:rPr lang="es-CO" sz="2000" dirty="0"/>
              <a:t>: </a:t>
            </a:r>
            <a:r>
              <a:rPr lang="es-CO" sz="2000" dirty="0" err="1"/>
              <a:t>Rocket</a:t>
            </a:r>
            <a:r>
              <a:rPr lang="es-CO" sz="2000" dirty="0"/>
              <a:t> </a:t>
            </a:r>
            <a:r>
              <a:rPr lang="es-CO" sz="2000" dirty="0" err="1"/>
              <a:t>through</a:t>
            </a:r>
            <a:r>
              <a:rPr lang="es-CO" sz="2000" dirty="0"/>
              <a:t> </a:t>
            </a:r>
            <a:r>
              <a:rPr lang="es-CO" sz="2000" dirty="0" err="1"/>
              <a:t>the</a:t>
            </a:r>
            <a:r>
              <a:rPr lang="es-CO" sz="2000" dirty="0"/>
              <a:t> </a:t>
            </a:r>
            <a:r>
              <a:rPr lang="es-CO" sz="2000" dirty="0" err="1"/>
              <a:t>basics</a:t>
            </a:r>
            <a:r>
              <a:rPr lang="es-CO" sz="2000" dirty="0"/>
              <a:t> in </a:t>
            </a:r>
            <a:r>
              <a:rPr lang="es-CO" sz="2000" dirty="0" err="1"/>
              <a:t>an</a:t>
            </a:r>
            <a:r>
              <a:rPr lang="es-CO" sz="2000" dirty="0"/>
              <a:t> </a:t>
            </a:r>
            <a:r>
              <a:rPr lang="es-CO" sz="2000" dirty="0" err="1"/>
              <a:t>afternoon</a:t>
            </a:r>
            <a:r>
              <a:rPr lang="es-CO" sz="2000" dirty="0"/>
              <a:t>. </a:t>
            </a:r>
            <a:r>
              <a:rPr lang="es-CO" sz="2000" dirty="0" err="1"/>
              <a:t>Independently</a:t>
            </a:r>
            <a:r>
              <a:rPr lang="es-CO" sz="2000" dirty="0"/>
              <a:t> </a:t>
            </a:r>
            <a:r>
              <a:rPr lang="es-CO" sz="2000" dirty="0" err="1"/>
              <a:t>published</a:t>
            </a:r>
            <a:r>
              <a:rPr lang="es-CO" sz="2000" dirty="0"/>
              <a:t>.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12"/>
          </p:nvPr>
        </p:nvSpPr>
        <p:spPr>
          <a:xfrm>
            <a:off x="1262992" y="1370695"/>
            <a:ext cx="9666016" cy="556981"/>
          </a:xfrm>
        </p:spPr>
        <p:txBody>
          <a:bodyPr/>
          <a:lstStyle/>
          <a:p>
            <a:r>
              <a:rPr lang="es-CO" b="1" i="0" dirty="0"/>
              <a:t>Material elaborado por Daniel Correa y Paola Vallejo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7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557B98-E94F-43F0-AAF1-93D126618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F8646BD-2345-473A-82C1-1AA87F84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167640"/>
            <a:ext cx="9666016" cy="1018902"/>
          </a:xfrm>
        </p:spPr>
        <p:txBody>
          <a:bodyPr/>
          <a:lstStyle/>
          <a:p>
            <a:r>
              <a:rPr lang="en-US" dirty="0" err="1"/>
              <a:t>Sección</a:t>
            </a:r>
            <a:r>
              <a:rPr lang="en-US" dirty="0"/>
              <a:t> </a:t>
            </a:r>
            <a:r>
              <a:rPr lang="en-US" i="1" dirty="0"/>
              <a:t>else</a:t>
            </a:r>
            <a:endParaRPr lang="es-CO" i="1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07F1486-7BD2-4560-88D0-20B6D37E54DD}"/>
              </a:ext>
            </a:extLst>
          </p:cNvPr>
          <p:cNvSpPr txBox="1">
            <a:spLocks/>
          </p:cNvSpPr>
          <p:nvPr/>
        </p:nvSpPr>
        <p:spPr>
          <a:xfrm>
            <a:off x="2076993" y="1367245"/>
            <a:ext cx="4924901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 algn="just">
              <a:buNone/>
            </a:pPr>
            <a:r>
              <a:rPr lang="es-ES" sz="1800" dirty="0"/>
              <a:t>La sección </a:t>
            </a:r>
            <a:r>
              <a:rPr lang="es-ES" sz="1800" i="1" dirty="0" err="1"/>
              <a:t>else</a:t>
            </a:r>
            <a:r>
              <a:rPr lang="es-ES" sz="1800" dirty="0"/>
              <a:t> se compone de las siguientes partes:</a:t>
            </a:r>
          </a:p>
          <a:p>
            <a:pPr algn="just"/>
            <a:endParaRPr lang="es-ES" sz="1800" dirty="0"/>
          </a:p>
          <a:p>
            <a:pPr algn="just">
              <a:buSzPct val="100000"/>
              <a:buFont typeface="+mj-lt"/>
              <a:buAutoNum type="arabicPeriod"/>
            </a:pPr>
            <a:r>
              <a:rPr lang="es-ES" sz="1800" dirty="0"/>
              <a:t>Se utiliza la palabra reservada de Python </a:t>
            </a:r>
            <a:r>
              <a:rPr lang="es-ES" sz="1800" b="1" i="1" dirty="0" err="1"/>
              <a:t>else</a:t>
            </a:r>
            <a:r>
              <a:rPr lang="es-ES" sz="1800" dirty="0"/>
              <a:t> (debe colocarse al final del condicional).</a:t>
            </a:r>
          </a:p>
          <a:p>
            <a:pPr algn="just">
              <a:buSzPct val="100000"/>
              <a:buFont typeface="+mj-lt"/>
              <a:buAutoNum type="arabicPeriod"/>
            </a:pPr>
            <a:endParaRPr lang="es-ES" sz="1800" dirty="0"/>
          </a:p>
          <a:p>
            <a:pPr algn="just">
              <a:buSzPct val="100000"/>
              <a:buFont typeface="+mj-lt"/>
              <a:buAutoNum type="arabicPeriod"/>
            </a:pPr>
            <a:r>
              <a:rPr lang="es-ES" sz="1800" dirty="0"/>
              <a:t>Se </a:t>
            </a:r>
            <a:r>
              <a:rPr lang="es-ES" sz="1800" b="1" dirty="0"/>
              <a:t>agregan dos puntos </a:t>
            </a:r>
            <a:r>
              <a:rPr lang="es-ES" sz="1800" dirty="0"/>
              <a:t>(:).</a:t>
            </a:r>
          </a:p>
          <a:p>
            <a:pPr algn="just">
              <a:buSzPct val="100000"/>
              <a:buFont typeface="+mj-lt"/>
              <a:buAutoNum type="arabicPeriod"/>
            </a:pPr>
            <a:endParaRPr lang="es-ES" sz="1800" dirty="0"/>
          </a:p>
          <a:p>
            <a:pPr algn="just">
              <a:buSzPct val="100000"/>
              <a:buFont typeface="+mj-lt"/>
              <a:buAutoNum type="arabicPeriod"/>
            </a:pPr>
            <a:r>
              <a:rPr lang="es-ES" sz="1800" dirty="0"/>
              <a:t>Se</a:t>
            </a:r>
            <a:r>
              <a:rPr lang="es-ES" sz="1800" b="1" dirty="0"/>
              <a:t> </a:t>
            </a:r>
            <a:r>
              <a:rPr lang="es-ES" sz="1800" dirty="0"/>
              <a:t>coloca</a:t>
            </a:r>
            <a:r>
              <a:rPr lang="es-ES" sz="1800" b="1" dirty="0"/>
              <a:t> la instrucción (o instrucciones) que se ejecutarían si la condición se evalúa a </a:t>
            </a:r>
            <a:r>
              <a:rPr lang="es-ES" sz="1800" b="1" i="1" dirty="0"/>
              <a:t>False</a:t>
            </a:r>
            <a:r>
              <a:rPr lang="es-ES" sz="1800" dirty="0"/>
              <a:t>. Esa instrucción (o instrucciones) </a:t>
            </a:r>
            <a:r>
              <a:rPr lang="es-ES" sz="1800" b="1" dirty="0"/>
              <a:t>se deben colocar como bloques de código </a:t>
            </a:r>
            <a:r>
              <a:rPr lang="es-ES" sz="1800" b="1" dirty="0" err="1"/>
              <a:t>indentados</a:t>
            </a:r>
            <a:r>
              <a:rPr lang="es-ES" sz="1800" dirty="0"/>
              <a:t>. Es decir, mover de izquierda a derecha mediante una tabulación.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AD5226-CBC4-4999-9149-97665CCC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81" y="3429000"/>
            <a:ext cx="4924902" cy="3507402"/>
          </a:xfrm>
          <a:prstGeom prst="rect">
            <a:avLst/>
          </a:prstGeom>
        </p:spPr>
      </p:pic>
      <p:cxnSp>
        <p:nvCxnSpPr>
          <p:cNvPr id="8" name="Conector angular 14">
            <a:extLst>
              <a:ext uri="{FF2B5EF4-FFF2-40B4-BE49-F238E27FC236}">
                <a16:creationId xmlns:a16="http://schemas.microsoft.com/office/drawing/2014/main" id="{3D4F819E-4D58-41A4-9F06-E7141B1C3A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62429" y="3216108"/>
            <a:ext cx="2526300" cy="1247377"/>
          </a:xfrm>
          <a:prstGeom prst="bentConnector3">
            <a:avLst>
              <a:gd name="adj1" fmla="val 572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7">
            <a:extLst>
              <a:ext uri="{FF2B5EF4-FFF2-40B4-BE49-F238E27FC236}">
                <a16:creationId xmlns:a16="http://schemas.microsoft.com/office/drawing/2014/main" id="{39D75E97-61FD-4F43-A683-D99C2D9E9DA8}"/>
              </a:ext>
            </a:extLst>
          </p:cNvPr>
          <p:cNvCxnSpPr>
            <a:cxnSpLocks/>
          </p:cNvCxnSpPr>
          <p:nvPr/>
        </p:nvCxnSpPr>
        <p:spPr>
          <a:xfrm>
            <a:off x="5112774" y="3500284"/>
            <a:ext cx="3402953" cy="1602663"/>
          </a:xfrm>
          <a:prstGeom prst="bentConnector3">
            <a:avLst>
              <a:gd name="adj1" fmla="val 99985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r 24">
            <a:extLst>
              <a:ext uri="{FF2B5EF4-FFF2-40B4-BE49-F238E27FC236}">
                <a16:creationId xmlns:a16="http://schemas.microsoft.com/office/drawing/2014/main" id="{7D3DB205-B5A2-4186-9DD8-3FDE4CF2352A}"/>
              </a:ext>
            </a:extLst>
          </p:cNvPr>
          <p:cNvCxnSpPr>
            <a:cxnSpLocks/>
          </p:cNvCxnSpPr>
          <p:nvPr/>
        </p:nvCxnSpPr>
        <p:spPr>
          <a:xfrm>
            <a:off x="6972394" y="4210802"/>
            <a:ext cx="1348827" cy="1338945"/>
          </a:xfrm>
          <a:prstGeom prst="bentConnector3">
            <a:avLst>
              <a:gd name="adj1" fmla="val 50000"/>
            </a:avLst>
          </a:prstGeom>
          <a:ln w="31750">
            <a:solidFill>
              <a:srgbClr val="009B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2146371-81D5-47BB-8D1C-341382B0B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79" y="1341963"/>
            <a:ext cx="3718010" cy="510349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979835-944B-4AF0-A34C-D927B67F1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A8629A5-E405-4402-BCA2-641D5F2927B2}"/>
              </a:ext>
            </a:extLst>
          </p:cNvPr>
          <p:cNvSpPr/>
          <p:nvPr/>
        </p:nvSpPr>
        <p:spPr>
          <a:xfrm>
            <a:off x="10210799" y="1775117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endParaRPr lang="es-CO" b="1" i="1" dirty="0">
              <a:solidFill>
                <a:schemeClr val="tx1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01E2D71-4BE8-42A4-B117-95BE7BF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</a:t>
            </a:r>
            <a:r>
              <a:rPr lang="es-CO" i="1" dirty="0" err="1"/>
              <a:t>if-then-else</a:t>
            </a:r>
            <a:r>
              <a:rPr lang="es-CO" i="1" dirty="0"/>
              <a:t> </a:t>
            </a:r>
            <a:r>
              <a:rPr lang="es-CO" dirty="0"/>
              <a:t>– Ejemplo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3D499F12-8279-43AE-A46A-FC15F314F766}"/>
              </a:ext>
            </a:extLst>
          </p:cNvPr>
          <p:cNvSpPr txBox="1">
            <a:spLocks/>
          </p:cNvSpPr>
          <p:nvPr/>
        </p:nvSpPr>
        <p:spPr>
          <a:xfrm>
            <a:off x="2076994" y="1410789"/>
            <a:ext cx="4019006" cy="46634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2000" b="1" dirty="0"/>
              <a:t>Ejemplo:</a:t>
            </a:r>
          </a:p>
          <a:p>
            <a:pPr algn="just"/>
            <a:r>
              <a:rPr lang="es-CO" sz="2000" dirty="0"/>
              <a:t>Pídale al usuario por pantalla la temperatura. Si la temperatura es mayor a 27 imprima el mensaje “Comprar helado”. De lo contrario, imprima “Comprar jugo de naranja”.</a:t>
            </a:r>
          </a:p>
          <a:p>
            <a:pPr algn="just"/>
            <a:r>
              <a:rPr lang="es-CO" sz="2000" dirty="0"/>
              <a:t>Al final siempre imprima “Fin programa”.</a:t>
            </a:r>
          </a:p>
          <a:p>
            <a:endParaRPr lang="es-CO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5B5E059-104E-4E82-A384-250724BF7133}"/>
              </a:ext>
            </a:extLst>
          </p:cNvPr>
          <p:cNvSpPr/>
          <p:nvPr/>
        </p:nvSpPr>
        <p:spPr>
          <a:xfrm>
            <a:off x="4718850" y="4511542"/>
            <a:ext cx="1684562" cy="56471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9D22FA6-7492-4A21-8D1D-F130E26EA27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403412" y="3637935"/>
            <a:ext cx="949095" cy="1155963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A245FAC-B56E-4FEC-AC05-C0ECA9B1A04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320981" y="2389551"/>
            <a:ext cx="1757022" cy="668281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83E612-2875-4B0B-8524-9AA36C27F258}"/>
              </a:ext>
            </a:extLst>
          </p:cNvPr>
          <p:cNvSpPr/>
          <p:nvPr/>
        </p:nvSpPr>
        <p:spPr>
          <a:xfrm>
            <a:off x="9619880" y="4010127"/>
            <a:ext cx="1734407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else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9DFA7B8-D88A-4B49-A6BA-6D14485CA5A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160774" y="4010127"/>
            <a:ext cx="1459106" cy="307217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53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D2B237-BDAD-4758-9FA6-0BB6BF75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66" y="2241114"/>
            <a:ext cx="6593319" cy="2266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9617D1-797B-4E3B-B3AC-185706CC97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5019560-61F6-44C0-8AB9-DACCE6F6C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994" y="222069"/>
            <a:ext cx="9666016" cy="1018902"/>
          </a:xfrm>
        </p:spPr>
        <p:txBody>
          <a:bodyPr/>
          <a:lstStyle/>
          <a:p>
            <a:r>
              <a:rPr lang="es-CO" dirty="0"/>
              <a:t>Condicional </a:t>
            </a:r>
            <a:r>
              <a:rPr lang="es-CO" i="1" dirty="0" err="1"/>
              <a:t>if-then-else</a:t>
            </a:r>
            <a:r>
              <a:rPr lang="es-CO" i="1" dirty="0"/>
              <a:t> </a:t>
            </a:r>
            <a:r>
              <a:rPr lang="es-CO" dirty="0"/>
              <a:t>– Código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A9BFA6D-7B37-4F68-92F8-39B0EEC50EE8}"/>
              </a:ext>
            </a:extLst>
          </p:cNvPr>
          <p:cNvSpPr txBox="1">
            <a:spLocks/>
          </p:cNvSpPr>
          <p:nvPr/>
        </p:nvSpPr>
        <p:spPr>
          <a:xfrm>
            <a:off x="2076994" y="1312469"/>
            <a:ext cx="9666016" cy="1042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3810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BAF"/>
              </a:buClr>
              <a:buSzPts val="24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9433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94334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/>
              <a:t>Analicemos el siguiente código:</a:t>
            </a:r>
          </a:p>
        </p:txBody>
      </p:sp>
      <p:sp>
        <p:nvSpPr>
          <p:cNvPr id="8" name="Google Shape;547;p27">
            <a:extLst>
              <a:ext uri="{FF2B5EF4-FFF2-40B4-BE49-F238E27FC236}">
                <a16:creationId xmlns:a16="http://schemas.microsoft.com/office/drawing/2014/main" id="{FB4E8007-54E8-488A-938A-9D6D44572496}"/>
              </a:ext>
            </a:extLst>
          </p:cNvPr>
          <p:cNvSpPr/>
          <p:nvPr/>
        </p:nvSpPr>
        <p:spPr>
          <a:xfrm>
            <a:off x="3311141" y="5203073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9" name="Google Shape;558;p27">
            <a:extLst>
              <a:ext uri="{FF2B5EF4-FFF2-40B4-BE49-F238E27FC236}">
                <a16:creationId xmlns:a16="http://schemas.microsoft.com/office/drawing/2014/main" id="{AD10B800-E86D-4744-BC39-95B175F57C84}"/>
              </a:ext>
            </a:extLst>
          </p:cNvPr>
          <p:cNvSpPr/>
          <p:nvPr/>
        </p:nvSpPr>
        <p:spPr>
          <a:xfrm>
            <a:off x="6874980" y="5201466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1676192-8547-4431-84F3-686CCE396552}"/>
              </a:ext>
            </a:extLst>
          </p:cNvPr>
          <p:cNvSpPr/>
          <p:nvPr/>
        </p:nvSpPr>
        <p:spPr>
          <a:xfrm>
            <a:off x="4871051" y="1847078"/>
            <a:ext cx="1342486" cy="507540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if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175805-9AB8-4529-9A34-9D564F7A211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008671" y="2354618"/>
            <a:ext cx="2533623" cy="534607"/>
          </a:xfrm>
          <a:prstGeom prst="straightConnector1">
            <a:avLst/>
          </a:prstGeom>
          <a:ln w="50800">
            <a:solidFill>
              <a:srgbClr val="FAAD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3E693DA-56BA-4286-A86D-E635A40E8D36}"/>
              </a:ext>
            </a:extLst>
          </p:cNvPr>
          <p:cNvSpPr/>
          <p:nvPr/>
        </p:nvSpPr>
        <p:spPr>
          <a:xfrm>
            <a:off x="6430535" y="2775256"/>
            <a:ext cx="1734407" cy="441231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then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DFD97F2-51D5-4D9C-9A67-AB4B5CE6C53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093110" y="2995872"/>
            <a:ext cx="1337425" cy="82139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9B0E52E-2774-4246-8387-B8778FCE02D0}"/>
              </a:ext>
            </a:extLst>
          </p:cNvPr>
          <p:cNvSpPr/>
          <p:nvPr/>
        </p:nvSpPr>
        <p:spPr>
          <a:xfrm>
            <a:off x="1747736" y="4859760"/>
            <a:ext cx="1260935" cy="614434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lin ang="5400000" scaled="0"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</a:rPr>
              <a:t>Sección </a:t>
            </a:r>
            <a:r>
              <a:rPr lang="es-CO" b="1" i="1" dirty="0" err="1">
                <a:solidFill>
                  <a:schemeClr val="tx1"/>
                </a:solidFill>
              </a:rPr>
              <a:t>else</a:t>
            </a:r>
            <a:endParaRPr lang="es-CO" b="1" i="1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F542C54-C389-4111-B9A2-A54BBC16E99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378204" y="3673836"/>
            <a:ext cx="463319" cy="1185924"/>
          </a:xfrm>
          <a:prstGeom prst="straightConnector1">
            <a:avLst/>
          </a:prstGeom>
          <a:ln w="50800">
            <a:solidFill>
              <a:srgbClr val="FB9815"/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4" name="Imagen 2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B630E362-4765-4066-8A8B-25BDF253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455" y="1607117"/>
            <a:ext cx="3025407" cy="4152799"/>
          </a:xfrm>
          <a:prstGeom prst="rect">
            <a:avLst/>
          </a:prstGeom>
        </p:spPr>
      </p:pic>
      <p:cxnSp>
        <p:nvCxnSpPr>
          <p:cNvPr id="17" name="Google Shape;250;p6">
            <a:extLst>
              <a:ext uri="{FF2B5EF4-FFF2-40B4-BE49-F238E27FC236}">
                <a16:creationId xmlns:a16="http://schemas.microsoft.com/office/drawing/2014/main" id="{DBDA7F4B-E53E-4EE6-B8BD-3FB33B0DF93C}"/>
              </a:ext>
            </a:extLst>
          </p:cNvPr>
          <p:cNvCxnSpPr>
            <a:cxnSpLocks/>
          </p:cNvCxnSpPr>
          <p:nvPr/>
        </p:nvCxnSpPr>
        <p:spPr>
          <a:xfrm>
            <a:off x="6031241" y="6081326"/>
            <a:ext cx="399294" cy="3882"/>
          </a:xfrm>
          <a:prstGeom prst="straightConnector1">
            <a:avLst/>
          </a:prstGeom>
          <a:noFill/>
          <a:ln w="63500" cap="flat" cmpd="dbl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270;p8">
            <a:extLst>
              <a:ext uri="{FF2B5EF4-FFF2-40B4-BE49-F238E27FC236}">
                <a16:creationId xmlns:a16="http://schemas.microsoft.com/office/drawing/2014/main" id="{2107D2C5-5B91-42D7-B3B1-97B4BFBD0828}"/>
              </a:ext>
            </a:extLst>
          </p:cNvPr>
          <p:cNvSpPr/>
          <p:nvPr/>
        </p:nvSpPr>
        <p:spPr>
          <a:xfrm>
            <a:off x="6949044" y="1889111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A89F978-D1FB-4773-9F7B-1EEF7CCDA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587" y="5925103"/>
            <a:ext cx="3666522" cy="296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5B56A6-55F2-41C4-8472-731485BE8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180" y="5884487"/>
            <a:ext cx="3343327" cy="8212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585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DF9F33C-A010-4212-9821-D80068AC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33" y="2031384"/>
            <a:ext cx="7426727" cy="2492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3B4717-BC49-4F9B-BFC5-8FE3BD29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Condicional </a:t>
            </a:r>
            <a:r>
              <a:rPr lang="es-CO" i="1" dirty="0" err="1"/>
              <a:t>if-then-else</a:t>
            </a:r>
            <a:r>
              <a:rPr lang="es-CO" i="1" dirty="0"/>
              <a:t> </a:t>
            </a:r>
            <a:r>
              <a:rPr lang="es-CO" dirty="0"/>
              <a:t>– Ejercicio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B82DE-5A51-4C7D-BDC2-33D4CDD1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312466"/>
            <a:ext cx="9666016" cy="776490"/>
          </a:xfrm>
        </p:spPr>
        <p:txBody>
          <a:bodyPr>
            <a:normAutofit/>
          </a:bodyPr>
          <a:lstStyle/>
          <a:p>
            <a:r>
              <a:rPr lang="es-CO" sz="2000" dirty="0"/>
              <a:t>Analicemos el siguiente código: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18B342-1598-465A-BFD3-24E948CCAB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  <p:sp>
        <p:nvSpPr>
          <p:cNvPr id="7" name="Google Shape;547;p27">
            <a:extLst>
              <a:ext uri="{FF2B5EF4-FFF2-40B4-BE49-F238E27FC236}">
                <a16:creationId xmlns:a16="http://schemas.microsoft.com/office/drawing/2014/main" id="{1CFF9DAE-59AF-4111-A70A-068A4EEDE0D1}"/>
              </a:ext>
            </a:extLst>
          </p:cNvPr>
          <p:cNvSpPr/>
          <p:nvPr/>
        </p:nvSpPr>
        <p:spPr>
          <a:xfrm>
            <a:off x="1714560" y="5174915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8" name="Google Shape;558;p27">
            <a:extLst>
              <a:ext uri="{FF2B5EF4-FFF2-40B4-BE49-F238E27FC236}">
                <a16:creationId xmlns:a16="http://schemas.microsoft.com/office/drawing/2014/main" id="{F2E3E651-BFC8-4563-A281-FE813383D53C}"/>
              </a:ext>
            </a:extLst>
          </p:cNvPr>
          <p:cNvSpPr/>
          <p:nvPr/>
        </p:nvSpPr>
        <p:spPr>
          <a:xfrm>
            <a:off x="5665676" y="5105419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15" name="Google Shape;558;p27">
            <a:extLst>
              <a:ext uri="{FF2B5EF4-FFF2-40B4-BE49-F238E27FC236}">
                <a16:creationId xmlns:a16="http://schemas.microsoft.com/office/drawing/2014/main" id="{5AA12780-4468-4CF1-99E1-993392DB0464}"/>
              </a:ext>
            </a:extLst>
          </p:cNvPr>
          <p:cNvSpPr/>
          <p:nvPr/>
        </p:nvSpPr>
        <p:spPr>
          <a:xfrm>
            <a:off x="8281404" y="4799811"/>
            <a:ext cx="3593633" cy="11550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Basado en la ejecución por pantalla, ¿cuáles líneas y en qué orden se ejecutan?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6" name="Google Shape;536;p26">
            <a:extLst>
              <a:ext uri="{FF2B5EF4-FFF2-40B4-BE49-F238E27FC236}">
                <a16:creationId xmlns:a16="http://schemas.microsoft.com/office/drawing/2014/main" id="{78C50444-D8F9-4EDD-BCAC-1A8C1B1D24E2}"/>
              </a:ext>
            </a:extLst>
          </p:cNvPr>
          <p:cNvSpPr/>
          <p:nvPr/>
        </p:nvSpPr>
        <p:spPr>
          <a:xfrm>
            <a:off x="8281404" y="6065279"/>
            <a:ext cx="3593633" cy="493176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 ejecutan las líneas 1, 3, 4, 5 y 9.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Google Shape;558;p27">
            <a:extLst>
              <a:ext uri="{FF2B5EF4-FFF2-40B4-BE49-F238E27FC236}">
                <a16:creationId xmlns:a16="http://schemas.microsoft.com/office/drawing/2014/main" id="{8613144A-B7B6-4804-9A0E-0AA879DDCD57}"/>
              </a:ext>
            </a:extLst>
          </p:cNvPr>
          <p:cNvSpPr/>
          <p:nvPr/>
        </p:nvSpPr>
        <p:spPr>
          <a:xfrm>
            <a:off x="9629970" y="1732585"/>
            <a:ext cx="2133646" cy="18454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Según la ejecución por pantalla, ¿cuántas variables se crean en memoria?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8" name="Google Shape;536;p26">
            <a:extLst>
              <a:ext uri="{FF2B5EF4-FFF2-40B4-BE49-F238E27FC236}">
                <a16:creationId xmlns:a16="http://schemas.microsoft.com/office/drawing/2014/main" id="{D4D068D3-5A86-4B9F-85D0-E63A3FC1670F}"/>
              </a:ext>
            </a:extLst>
          </p:cNvPr>
          <p:cNvSpPr/>
          <p:nvPr/>
        </p:nvSpPr>
        <p:spPr>
          <a:xfrm>
            <a:off x="9592212" y="3735700"/>
            <a:ext cx="2171403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 crean 2 variables.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9">
            <a:extLst>
              <a:ext uri="{FF2B5EF4-FFF2-40B4-BE49-F238E27FC236}">
                <a16:creationId xmlns:a16="http://schemas.microsoft.com/office/drawing/2014/main" id="{640EEC1A-5148-4350-B9EA-470204A5D2B5}"/>
              </a:ext>
            </a:extLst>
          </p:cNvPr>
          <p:cNvSpPr/>
          <p:nvPr/>
        </p:nvSpPr>
        <p:spPr>
          <a:xfrm>
            <a:off x="2497394" y="2195341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9">
            <a:extLst>
              <a:ext uri="{FF2B5EF4-FFF2-40B4-BE49-F238E27FC236}">
                <a16:creationId xmlns:a16="http://schemas.microsoft.com/office/drawing/2014/main" id="{5DE81137-C143-4164-9E8C-67DCC945F583}"/>
              </a:ext>
            </a:extLst>
          </p:cNvPr>
          <p:cNvSpPr/>
          <p:nvPr/>
        </p:nvSpPr>
        <p:spPr>
          <a:xfrm>
            <a:off x="2793071" y="2195342"/>
            <a:ext cx="1375805" cy="209407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: esquinas redondeadas 9">
            <a:extLst>
              <a:ext uri="{FF2B5EF4-FFF2-40B4-BE49-F238E27FC236}">
                <a16:creationId xmlns:a16="http://schemas.microsoft.com/office/drawing/2014/main" id="{2CD35E66-D482-41D8-B9C1-F60DA3A611C1}"/>
              </a:ext>
            </a:extLst>
          </p:cNvPr>
          <p:cNvSpPr/>
          <p:nvPr/>
        </p:nvSpPr>
        <p:spPr>
          <a:xfrm>
            <a:off x="2980823" y="2940766"/>
            <a:ext cx="1375805" cy="202566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Google Shape;250;p6">
            <a:extLst>
              <a:ext uri="{FF2B5EF4-FFF2-40B4-BE49-F238E27FC236}">
                <a16:creationId xmlns:a16="http://schemas.microsoft.com/office/drawing/2014/main" id="{051B91BC-40FF-459D-A995-1474FEBCC438}"/>
              </a:ext>
            </a:extLst>
          </p:cNvPr>
          <p:cNvCxnSpPr>
            <a:cxnSpLocks/>
          </p:cNvCxnSpPr>
          <p:nvPr/>
        </p:nvCxnSpPr>
        <p:spPr>
          <a:xfrm>
            <a:off x="4713639" y="6065278"/>
            <a:ext cx="399361" cy="0"/>
          </a:xfrm>
          <a:prstGeom prst="straightConnector1">
            <a:avLst/>
          </a:prstGeom>
          <a:noFill/>
          <a:ln w="63500" cap="flat" cmpd="dbl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270;p8">
            <a:extLst>
              <a:ext uri="{FF2B5EF4-FFF2-40B4-BE49-F238E27FC236}">
                <a16:creationId xmlns:a16="http://schemas.microsoft.com/office/drawing/2014/main" id="{68CCA9A1-5B64-4F59-8E7F-EAD95D4CA7B4}"/>
              </a:ext>
            </a:extLst>
          </p:cNvPr>
          <p:cNvSpPr/>
          <p:nvPr/>
        </p:nvSpPr>
        <p:spPr>
          <a:xfrm>
            <a:off x="7708537" y="165356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34" name="Rectángulo: esquinas redondeadas 9">
            <a:extLst>
              <a:ext uri="{FF2B5EF4-FFF2-40B4-BE49-F238E27FC236}">
                <a16:creationId xmlns:a16="http://schemas.microsoft.com/office/drawing/2014/main" id="{A89A24D1-2557-4D1E-8AD7-85B79135B141}"/>
              </a:ext>
            </a:extLst>
          </p:cNvPr>
          <p:cNvSpPr/>
          <p:nvPr/>
        </p:nvSpPr>
        <p:spPr>
          <a:xfrm>
            <a:off x="2497394" y="2684349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: esquinas redondeadas 9">
            <a:extLst>
              <a:ext uri="{FF2B5EF4-FFF2-40B4-BE49-F238E27FC236}">
                <a16:creationId xmlns:a16="http://schemas.microsoft.com/office/drawing/2014/main" id="{C143D88D-2941-427B-B6AA-F97FB2412C8C}"/>
              </a:ext>
            </a:extLst>
          </p:cNvPr>
          <p:cNvSpPr/>
          <p:nvPr/>
        </p:nvSpPr>
        <p:spPr>
          <a:xfrm>
            <a:off x="2500444" y="2914259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: esquinas redondeadas 9">
            <a:extLst>
              <a:ext uri="{FF2B5EF4-FFF2-40B4-BE49-F238E27FC236}">
                <a16:creationId xmlns:a16="http://schemas.microsoft.com/office/drawing/2014/main" id="{7A3D245D-7671-4D5D-BF19-FF7845943926}"/>
              </a:ext>
            </a:extLst>
          </p:cNvPr>
          <p:cNvSpPr/>
          <p:nvPr/>
        </p:nvSpPr>
        <p:spPr>
          <a:xfrm>
            <a:off x="2497394" y="3163679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9">
            <a:extLst>
              <a:ext uri="{FF2B5EF4-FFF2-40B4-BE49-F238E27FC236}">
                <a16:creationId xmlns:a16="http://schemas.microsoft.com/office/drawing/2014/main" id="{8F6A519B-4D47-47F4-BEF6-7E21C7C2E04A}"/>
              </a:ext>
            </a:extLst>
          </p:cNvPr>
          <p:cNvSpPr/>
          <p:nvPr/>
        </p:nvSpPr>
        <p:spPr>
          <a:xfrm>
            <a:off x="2494743" y="4152073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3C9BA09-00F8-42E3-859F-F36A4A09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97" y="5922997"/>
            <a:ext cx="3593633" cy="243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178BF5A-C6BD-4A67-8801-C58DACEB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322" y="5783733"/>
            <a:ext cx="2867946" cy="563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848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9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DF9F33C-A010-4212-9821-D80068AC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33" y="2031384"/>
            <a:ext cx="7426727" cy="2492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3B4717-BC49-4F9B-BFC5-8FE3BD29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Condicional </a:t>
            </a:r>
            <a:r>
              <a:rPr lang="es-CO" i="1" dirty="0" err="1"/>
              <a:t>if-then-else</a:t>
            </a:r>
            <a:r>
              <a:rPr lang="es-CO" i="1" dirty="0"/>
              <a:t> </a:t>
            </a:r>
            <a:r>
              <a:rPr lang="es-CO" dirty="0"/>
              <a:t>– Ejercicio 1 – II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B82DE-5A51-4C7D-BDC2-33D4CDD1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210" y="1312466"/>
            <a:ext cx="9666016" cy="776490"/>
          </a:xfrm>
        </p:spPr>
        <p:txBody>
          <a:bodyPr>
            <a:normAutofit/>
          </a:bodyPr>
          <a:lstStyle/>
          <a:p>
            <a:r>
              <a:rPr lang="es-CO" sz="2000" dirty="0"/>
              <a:t>Analicemos el siguiente código: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18B342-1598-465A-BFD3-24E948CCAB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  <p:sp>
        <p:nvSpPr>
          <p:cNvPr id="7" name="Google Shape;547;p27">
            <a:extLst>
              <a:ext uri="{FF2B5EF4-FFF2-40B4-BE49-F238E27FC236}">
                <a16:creationId xmlns:a16="http://schemas.microsoft.com/office/drawing/2014/main" id="{1CFF9DAE-59AF-4111-A70A-068A4EEDE0D1}"/>
              </a:ext>
            </a:extLst>
          </p:cNvPr>
          <p:cNvSpPr/>
          <p:nvPr/>
        </p:nvSpPr>
        <p:spPr>
          <a:xfrm>
            <a:off x="1714560" y="5174915"/>
            <a:ext cx="2532525" cy="542242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 por pantalla</a:t>
            </a:r>
            <a:endParaRPr dirty="0"/>
          </a:p>
        </p:txBody>
      </p:sp>
      <p:sp>
        <p:nvSpPr>
          <p:cNvPr id="8" name="Google Shape;558;p27">
            <a:extLst>
              <a:ext uri="{FF2B5EF4-FFF2-40B4-BE49-F238E27FC236}">
                <a16:creationId xmlns:a16="http://schemas.microsoft.com/office/drawing/2014/main" id="{F2E3E651-BFC8-4563-A281-FE813383D53C}"/>
              </a:ext>
            </a:extLst>
          </p:cNvPr>
          <p:cNvSpPr/>
          <p:nvPr/>
        </p:nvSpPr>
        <p:spPr>
          <a:xfrm>
            <a:off x="5949308" y="5105419"/>
            <a:ext cx="1946674" cy="543849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imprime?</a:t>
            </a:r>
            <a:endParaRPr/>
          </a:p>
        </p:txBody>
      </p:sp>
      <p:sp>
        <p:nvSpPr>
          <p:cNvPr id="15" name="Google Shape;558;p27">
            <a:extLst>
              <a:ext uri="{FF2B5EF4-FFF2-40B4-BE49-F238E27FC236}">
                <a16:creationId xmlns:a16="http://schemas.microsoft.com/office/drawing/2014/main" id="{5AA12780-4468-4CF1-99E1-993392DB0464}"/>
              </a:ext>
            </a:extLst>
          </p:cNvPr>
          <p:cNvSpPr/>
          <p:nvPr/>
        </p:nvSpPr>
        <p:spPr>
          <a:xfrm>
            <a:off x="9085005" y="4799811"/>
            <a:ext cx="2790032" cy="1155066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Basado en la ejecución por pantalla, ¿cuáles líneas y en qué orden se ejecutan?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6" name="Google Shape;536;p26">
            <a:extLst>
              <a:ext uri="{FF2B5EF4-FFF2-40B4-BE49-F238E27FC236}">
                <a16:creationId xmlns:a16="http://schemas.microsoft.com/office/drawing/2014/main" id="{78C50444-D8F9-4EDD-BCAC-1A8C1B1D24E2}"/>
              </a:ext>
            </a:extLst>
          </p:cNvPr>
          <p:cNvSpPr/>
          <p:nvPr/>
        </p:nvSpPr>
        <p:spPr>
          <a:xfrm>
            <a:off x="9085006" y="6065279"/>
            <a:ext cx="2790031" cy="570652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 ejecutan las líneas </a:t>
            </a:r>
            <a:r>
              <a:rPr lang="es-CO" sz="1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1, 3, 6, 7 y 9.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Google Shape;558;p27">
            <a:extLst>
              <a:ext uri="{FF2B5EF4-FFF2-40B4-BE49-F238E27FC236}">
                <a16:creationId xmlns:a16="http://schemas.microsoft.com/office/drawing/2014/main" id="{8613144A-B7B6-4804-9A0E-0AA879DDCD57}"/>
              </a:ext>
            </a:extLst>
          </p:cNvPr>
          <p:cNvSpPr/>
          <p:nvPr/>
        </p:nvSpPr>
        <p:spPr>
          <a:xfrm>
            <a:off x="9629970" y="1732585"/>
            <a:ext cx="2133646" cy="1845413"/>
          </a:xfrm>
          <a:prstGeom prst="rect">
            <a:avLst/>
          </a:prstGeom>
          <a:gradFill>
            <a:gsLst>
              <a:gs pos="0">
                <a:srgbClr val="FAAD15"/>
              </a:gs>
              <a:gs pos="100000">
                <a:srgbClr val="FB981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Según la ejecución por pantalla, ¿cuántas variables se crean en memoria?</a:t>
            </a:r>
            <a:endParaRPr lang="es-CO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18" name="Google Shape;536;p26">
            <a:extLst>
              <a:ext uri="{FF2B5EF4-FFF2-40B4-BE49-F238E27FC236}">
                <a16:creationId xmlns:a16="http://schemas.microsoft.com/office/drawing/2014/main" id="{D4D068D3-5A86-4B9F-85D0-E63A3FC1670F}"/>
              </a:ext>
            </a:extLst>
          </p:cNvPr>
          <p:cNvSpPr/>
          <p:nvPr/>
        </p:nvSpPr>
        <p:spPr>
          <a:xfrm>
            <a:off x="9592212" y="3735700"/>
            <a:ext cx="2171403" cy="527531"/>
          </a:xfrm>
          <a:prstGeom prst="rect">
            <a:avLst/>
          </a:prstGeom>
          <a:gradFill>
            <a:gsLst>
              <a:gs pos="0">
                <a:srgbClr val="D95D91"/>
              </a:gs>
              <a:gs pos="100000">
                <a:srgbClr val="C3377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 crea 1 variable.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9">
            <a:extLst>
              <a:ext uri="{FF2B5EF4-FFF2-40B4-BE49-F238E27FC236}">
                <a16:creationId xmlns:a16="http://schemas.microsoft.com/office/drawing/2014/main" id="{640EEC1A-5148-4350-B9EA-470204A5D2B5}"/>
              </a:ext>
            </a:extLst>
          </p:cNvPr>
          <p:cNvSpPr/>
          <p:nvPr/>
        </p:nvSpPr>
        <p:spPr>
          <a:xfrm>
            <a:off x="2497394" y="2195341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9">
            <a:extLst>
              <a:ext uri="{FF2B5EF4-FFF2-40B4-BE49-F238E27FC236}">
                <a16:creationId xmlns:a16="http://schemas.microsoft.com/office/drawing/2014/main" id="{5DE81137-C143-4164-9E8C-67DCC945F583}"/>
              </a:ext>
            </a:extLst>
          </p:cNvPr>
          <p:cNvSpPr/>
          <p:nvPr/>
        </p:nvSpPr>
        <p:spPr>
          <a:xfrm>
            <a:off x="2793071" y="2195342"/>
            <a:ext cx="1375805" cy="209407"/>
          </a:xfrm>
          <a:prstGeom prst="roundRect">
            <a:avLst/>
          </a:prstGeom>
          <a:noFill/>
          <a:ln w="31750">
            <a:solidFill>
              <a:srgbClr val="00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8" name="Google Shape;250;p6">
            <a:extLst>
              <a:ext uri="{FF2B5EF4-FFF2-40B4-BE49-F238E27FC236}">
                <a16:creationId xmlns:a16="http://schemas.microsoft.com/office/drawing/2014/main" id="{051B91BC-40FF-459D-A995-1474FEBCC438}"/>
              </a:ext>
            </a:extLst>
          </p:cNvPr>
          <p:cNvCxnSpPr>
            <a:cxnSpLocks/>
          </p:cNvCxnSpPr>
          <p:nvPr/>
        </p:nvCxnSpPr>
        <p:spPr>
          <a:xfrm>
            <a:off x="4713639" y="6065278"/>
            <a:ext cx="399361" cy="0"/>
          </a:xfrm>
          <a:prstGeom prst="straightConnector1">
            <a:avLst/>
          </a:prstGeom>
          <a:noFill/>
          <a:ln w="63500" cap="flat" cmpd="dbl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270;p8">
            <a:extLst>
              <a:ext uri="{FF2B5EF4-FFF2-40B4-BE49-F238E27FC236}">
                <a16:creationId xmlns:a16="http://schemas.microsoft.com/office/drawing/2014/main" id="{68CCA9A1-5B64-4F59-8E7F-EAD95D4CA7B4}"/>
              </a:ext>
            </a:extLst>
          </p:cNvPr>
          <p:cNvSpPr/>
          <p:nvPr/>
        </p:nvSpPr>
        <p:spPr>
          <a:xfrm>
            <a:off x="7708537" y="1653565"/>
            <a:ext cx="1798546" cy="44629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38100" dist="25400" dir="5400000" rotWithShape="0">
              <a:srgbClr val="000000">
                <a:alpha val="6392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CO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Codifíquelo </a:t>
            </a:r>
            <a:endParaRPr b="1" dirty="0">
              <a:solidFill>
                <a:schemeClr val="dk1"/>
              </a:solidFill>
              <a:latin typeface="Calibri"/>
              <a:cs typeface="Calibri"/>
              <a:sym typeface="Arial"/>
            </a:endParaRPr>
          </a:p>
        </p:txBody>
      </p:sp>
      <p:sp>
        <p:nvSpPr>
          <p:cNvPr id="34" name="Rectángulo: esquinas redondeadas 9">
            <a:extLst>
              <a:ext uri="{FF2B5EF4-FFF2-40B4-BE49-F238E27FC236}">
                <a16:creationId xmlns:a16="http://schemas.microsoft.com/office/drawing/2014/main" id="{A89A24D1-2557-4D1E-8AD7-85B79135B141}"/>
              </a:ext>
            </a:extLst>
          </p:cNvPr>
          <p:cNvSpPr/>
          <p:nvPr/>
        </p:nvSpPr>
        <p:spPr>
          <a:xfrm>
            <a:off x="2497394" y="2684349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: esquinas redondeadas 9">
            <a:extLst>
              <a:ext uri="{FF2B5EF4-FFF2-40B4-BE49-F238E27FC236}">
                <a16:creationId xmlns:a16="http://schemas.microsoft.com/office/drawing/2014/main" id="{C143D88D-2941-427B-B6AA-F97FB2412C8C}"/>
              </a:ext>
            </a:extLst>
          </p:cNvPr>
          <p:cNvSpPr/>
          <p:nvPr/>
        </p:nvSpPr>
        <p:spPr>
          <a:xfrm>
            <a:off x="2500444" y="3415704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: esquinas redondeadas 9">
            <a:extLst>
              <a:ext uri="{FF2B5EF4-FFF2-40B4-BE49-F238E27FC236}">
                <a16:creationId xmlns:a16="http://schemas.microsoft.com/office/drawing/2014/main" id="{7A3D245D-7671-4D5D-BF19-FF7845943926}"/>
              </a:ext>
            </a:extLst>
          </p:cNvPr>
          <p:cNvSpPr/>
          <p:nvPr/>
        </p:nvSpPr>
        <p:spPr>
          <a:xfrm>
            <a:off x="2497394" y="3665124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Rectángulo: esquinas redondeadas 9">
            <a:extLst>
              <a:ext uri="{FF2B5EF4-FFF2-40B4-BE49-F238E27FC236}">
                <a16:creationId xmlns:a16="http://schemas.microsoft.com/office/drawing/2014/main" id="{8F6A519B-4D47-47F4-BEF6-7E21C7C2E04A}"/>
              </a:ext>
            </a:extLst>
          </p:cNvPr>
          <p:cNvSpPr/>
          <p:nvPr/>
        </p:nvSpPr>
        <p:spPr>
          <a:xfrm>
            <a:off x="2494743" y="4152073"/>
            <a:ext cx="285845" cy="219240"/>
          </a:xfrm>
          <a:prstGeom prst="round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640FE3-3F9B-4D60-9F57-FF1D49F5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3" y="5922330"/>
            <a:ext cx="3973474" cy="259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44250BB-C2F6-49EC-B2EA-E8516FB8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464" y="5834417"/>
            <a:ext cx="3330362" cy="570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506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9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2594E-B134-4237-ACBC-1D59568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Ejercicio de clase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72CBBD-C47B-4F24-8B1E-98293B6C2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algn="just"/>
            <a:r>
              <a:rPr lang="es-CO" sz="2000" dirty="0"/>
              <a:t>Cree un programa que valide si a un partido político pasó el umbral para asignarle curules: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El programa pedirá al usuario por pantalla la cantidad de votos válidos (</a:t>
            </a:r>
            <a:r>
              <a:rPr lang="es-ES" sz="1800" dirty="0" err="1"/>
              <a:t>int</a:t>
            </a:r>
            <a:r>
              <a:rPr lang="es-ES" sz="1800" dirty="0"/>
              <a:t>).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El programa pedirá al usuario por pantalla la cantidad de votos de su partido (</a:t>
            </a:r>
            <a:r>
              <a:rPr lang="es-ES" sz="1800" dirty="0" err="1"/>
              <a:t>int</a:t>
            </a:r>
            <a:r>
              <a:rPr lang="es-ES" sz="1800" dirty="0"/>
              <a:t>).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El programa validará que la cantidad de votos de su partido es mayor al 3% de los votos válidos.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Si se cumple lo anterior el programa imprimirá “Tu partido tendrá curules”.</a:t>
            </a:r>
          </a:p>
          <a:p>
            <a:pPr lvl="1" algn="just">
              <a:buClr>
                <a:srgbClr val="009BAF"/>
              </a:buClr>
            </a:pPr>
            <a:r>
              <a:rPr lang="es-ES" sz="1800" dirty="0"/>
              <a:t>En caso contrario, imprimirá “Se quemaron”.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2011B1-BFDE-4219-B11B-DDDC7BFC22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  <p:sp>
        <p:nvSpPr>
          <p:cNvPr id="8" name="Google Shape;270;p8">
            <a:extLst>
              <a:ext uri="{FF2B5EF4-FFF2-40B4-BE49-F238E27FC236}">
                <a16:creationId xmlns:a16="http://schemas.microsoft.com/office/drawing/2014/main" id="{7ECE4205-D044-4BFA-9799-E6B6BBCC4461}"/>
              </a:ext>
            </a:extLst>
          </p:cNvPr>
          <p:cNvSpPr/>
          <p:nvPr/>
        </p:nvSpPr>
        <p:spPr>
          <a:xfrm>
            <a:off x="2497394" y="4502971"/>
            <a:ext cx="4483509" cy="1512163"/>
          </a:xfrm>
          <a:prstGeom prst="rect">
            <a:avLst/>
          </a:prstGeom>
          <a:solidFill>
            <a:srgbClr val="00B0F0">
              <a:alpha val="21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/>
              <a:t>Ejemplo de ejecución 1:</a:t>
            </a:r>
          </a:p>
          <a:p>
            <a:r>
              <a:rPr lang="es-ES" sz="1700" dirty="0"/>
              <a:t>   </a:t>
            </a:r>
            <a:r>
              <a:rPr lang="es-ES" sz="1700" dirty="0" err="1"/>
              <a:t>votosValidos</a:t>
            </a:r>
            <a:r>
              <a:rPr lang="es-ES" sz="1700" dirty="0"/>
              <a:t> = 100</a:t>
            </a:r>
          </a:p>
          <a:p>
            <a:r>
              <a:rPr lang="es-ES" sz="1700" dirty="0"/>
              <a:t>   </a:t>
            </a:r>
            <a:r>
              <a:rPr lang="es-ES" sz="1700" dirty="0" err="1"/>
              <a:t>votosMiPartido</a:t>
            </a:r>
            <a:r>
              <a:rPr lang="es-ES" sz="1700" dirty="0"/>
              <a:t> = 10</a:t>
            </a:r>
          </a:p>
          <a:p>
            <a:r>
              <a:rPr lang="es-ES" sz="1700" dirty="0"/>
              <a:t>   Salida por pantalla “Tu partido tendrá curules”.</a:t>
            </a:r>
          </a:p>
        </p:txBody>
      </p:sp>
      <p:sp>
        <p:nvSpPr>
          <p:cNvPr id="9" name="Google Shape;270;p8">
            <a:extLst>
              <a:ext uri="{FF2B5EF4-FFF2-40B4-BE49-F238E27FC236}">
                <a16:creationId xmlns:a16="http://schemas.microsoft.com/office/drawing/2014/main" id="{3C5C7362-8ECC-46C3-8BE0-B7F853A2E914}"/>
              </a:ext>
            </a:extLst>
          </p:cNvPr>
          <p:cNvSpPr/>
          <p:nvPr/>
        </p:nvSpPr>
        <p:spPr>
          <a:xfrm>
            <a:off x="7618868" y="4502970"/>
            <a:ext cx="3545169" cy="1512163"/>
          </a:xfrm>
          <a:prstGeom prst="rect">
            <a:avLst/>
          </a:prstGeom>
          <a:solidFill>
            <a:srgbClr val="00B0F0">
              <a:alpha val="21000"/>
            </a:srgb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ES" sz="2000" b="1" dirty="0"/>
              <a:t>Ejemplo de ejecución 2:</a:t>
            </a:r>
          </a:p>
          <a:p>
            <a:pPr algn="just"/>
            <a:r>
              <a:rPr lang="es-ES" sz="1700" dirty="0"/>
              <a:t>   </a:t>
            </a:r>
            <a:r>
              <a:rPr lang="es-ES" sz="1700" dirty="0" err="1"/>
              <a:t>votosValidos</a:t>
            </a:r>
            <a:r>
              <a:rPr lang="es-ES" sz="1700" dirty="0"/>
              <a:t> = 100</a:t>
            </a:r>
          </a:p>
          <a:p>
            <a:pPr algn="just"/>
            <a:r>
              <a:rPr lang="es-ES" sz="1700" dirty="0"/>
              <a:t>   </a:t>
            </a:r>
            <a:r>
              <a:rPr lang="es-ES" sz="1700" dirty="0" err="1"/>
              <a:t>votosMiPartido</a:t>
            </a:r>
            <a:r>
              <a:rPr lang="es-ES" sz="1700" dirty="0"/>
              <a:t> = 2</a:t>
            </a:r>
          </a:p>
          <a:p>
            <a:pPr algn="just"/>
            <a:r>
              <a:rPr lang="es-ES" sz="1700" dirty="0"/>
              <a:t>   Salida por pantalla “Se quemaron”.</a:t>
            </a:r>
          </a:p>
        </p:txBody>
      </p:sp>
    </p:spTree>
    <p:extLst>
      <p:ext uri="{BB962C8B-B14F-4D97-AF65-F5344CB8AC3E}">
        <p14:creationId xmlns:p14="http://schemas.microsoft.com/office/powerpoint/2010/main" val="419513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lo centrado en el estudian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-PC-NFI_Paola_v4" id="{F1849F31-EFC5-457B-B904-2A8A5E240D81}" vid="{6CD487A3-F960-4206-B4E8-B415C60725D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Plantilla-PC-NFI_Paola_v4</Template>
  <TotalTime>877</TotalTime>
  <Words>1886</Words>
  <Application>Microsoft Office PowerPoint</Application>
  <PresentationFormat>Panorámica</PresentationFormat>
  <Paragraphs>265</Paragraphs>
  <Slides>33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Modelo centrado en el estudiante</vt:lpstr>
      <vt:lpstr>Condicionales – Múltiples</vt:lpstr>
      <vt:lpstr>Agenda</vt:lpstr>
      <vt:lpstr>Condicional if-then-else</vt:lpstr>
      <vt:lpstr>Sección else</vt:lpstr>
      <vt:lpstr>Condicional if-then-else – Ejemplo</vt:lpstr>
      <vt:lpstr>Condicional if-then-else – Código</vt:lpstr>
      <vt:lpstr>Condicional if-then-else – Ejercicio 1</vt:lpstr>
      <vt:lpstr>Condicional if-then-else – Ejercicio 1 – II</vt:lpstr>
      <vt:lpstr>Ejercicio de clase 1</vt:lpstr>
      <vt:lpstr>Solución</vt:lpstr>
      <vt:lpstr>Agenda</vt:lpstr>
      <vt:lpstr>Sección elif</vt:lpstr>
      <vt:lpstr>Sección elif</vt:lpstr>
      <vt:lpstr>Condicional con elif – Ejemplo</vt:lpstr>
      <vt:lpstr>Condicional con elif – Código</vt:lpstr>
      <vt:lpstr>Condicional con elif – Ejercicio 2</vt:lpstr>
      <vt:lpstr>Condicional con elif – Ejercicio 2 – II </vt:lpstr>
      <vt:lpstr>Condicional con elif – Ejercicio 2 – III </vt:lpstr>
      <vt:lpstr>Condicional con elif – Ejercicio 3</vt:lpstr>
      <vt:lpstr>Ejercicio de clase 2</vt:lpstr>
      <vt:lpstr>Solución</vt:lpstr>
      <vt:lpstr>Agenda</vt:lpstr>
      <vt:lpstr>Condicionales anidados</vt:lpstr>
      <vt:lpstr>Condicionales anidados – Ejemplo</vt:lpstr>
      <vt:lpstr>Condicionales anidados – Código</vt:lpstr>
      <vt:lpstr>Ejercicio de clase 4</vt:lpstr>
      <vt:lpstr>Solución – Diagrama de flujo</vt:lpstr>
      <vt:lpstr>Solución – Código</vt:lpstr>
      <vt:lpstr>Actividades para la próxima semana</vt:lpstr>
      <vt:lpstr>Hoja de trucos – Elementos vistos</vt:lpstr>
      <vt:lpstr>Recapitulemos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– Variables, Entrada y Salida</dc:title>
  <dc:creator>- Daniel Gara</dc:creator>
  <cp:lastModifiedBy>Daniel Correa Botero</cp:lastModifiedBy>
  <cp:revision>189</cp:revision>
  <dcterms:created xsi:type="dcterms:W3CDTF">2019-04-28T13:56:44Z</dcterms:created>
  <dcterms:modified xsi:type="dcterms:W3CDTF">2023-02-06T13:43:56Z</dcterms:modified>
</cp:coreProperties>
</file>